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241" r:id="rId2"/>
    <p:sldId id="1420" r:id="rId3"/>
    <p:sldId id="2299" r:id="rId4"/>
    <p:sldId id="2273" r:id="rId5"/>
    <p:sldId id="2274" r:id="rId6"/>
    <p:sldId id="2832" r:id="rId7"/>
    <p:sldId id="2794" r:id="rId8"/>
    <p:sldId id="2796" r:id="rId9"/>
    <p:sldId id="2802" r:id="rId10"/>
    <p:sldId id="2797" r:id="rId11"/>
    <p:sldId id="2798" r:id="rId12"/>
    <p:sldId id="2799" r:id="rId13"/>
    <p:sldId id="2800" r:id="rId14"/>
    <p:sldId id="2803" r:id="rId15"/>
    <p:sldId id="2830" r:id="rId16"/>
    <p:sldId id="2831" r:id="rId17"/>
    <p:sldId id="2833" r:id="rId18"/>
    <p:sldId id="2801" r:id="rId19"/>
    <p:sldId id="2807" r:id="rId20"/>
    <p:sldId id="2834" r:id="rId21"/>
    <p:sldId id="2808" r:id="rId22"/>
    <p:sldId id="2809" r:id="rId23"/>
    <p:sldId id="2810" r:id="rId24"/>
    <p:sldId id="2270" r:id="rId25"/>
    <p:sldId id="2275" r:id="rId26"/>
    <p:sldId id="1414" r:id="rId27"/>
    <p:sldId id="1438" r:id="rId28"/>
    <p:sldId id="1439" r:id="rId29"/>
    <p:sldId id="2253" r:id="rId30"/>
    <p:sldId id="2254" r:id="rId31"/>
    <p:sldId id="2255" r:id="rId32"/>
    <p:sldId id="2256" r:id="rId33"/>
    <p:sldId id="2257" r:id="rId34"/>
    <p:sldId id="2258" r:id="rId35"/>
    <p:sldId id="1440" r:id="rId36"/>
    <p:sldId id="2805" r:id="rId37"/>
    <p:sldId id="2806" r:id="rId38"/>
    <p:sldId id="1383" r:id="rId39"/>
    <p:sldId id="1406" r:id="rId40"/>
    <p:sldId id="1489" r:id="rId41"/>
    <p:sldId id="1491" r:id="rId42"/>
    <p:sldId id="2827" r:id="rId43"/>
    <p:sldId id="2811" r:id="rId44"/>
    <p:sldId id="2812" r:id="rId45"/>
    <p:sldId id="2813" r:id="rId46"/>
    <p:sldId id="2814" r:id="rId47"/>
    <p:sldId id="2815" r:id="rId48"/>
    <p:sldId id="2816" r:id="rId49"/>
    <p:sldId id="2817" r:id="rId50"/>
    <p:sldId id="2818" r:id="rId51"/>
    <p:sldId id="2819" r:id="rId52"/>
    <p:sldId id="2821" r:id="rId53"/>
    <p:sldId id="2829" r:id="rId54"/>
    <p:sldId id="2822" r:id="rId55"/>
    <p:sldId id="2823" r:id="rId56"/>
    <p:sldId id="2824" r:id="rId57"/>
    <p:sldId id="2825" r:id="rId58"/>
    <p:sldId id="2826" r:id="rId59"/>
    <p:sldId id="2277" r:id="rId60"/>
    <p:sldId id="2276" r:id="rId61"/>
    <p:sldId id="1418" r:id="rId62"/>
    <p:sldId id="2828" r:id="rId63"/>
    <p:sldId id="1416" r:id="rId64"/>
    <p:sldId id="1468" r:id="rId65"/>
    <p:sldId id="1361" r:id="rId66"/>
    <p:sldId id="1469" r:id="rId67"/>
    <p:sldId id="1470" r:id="rId68"/>
    <p:sldId id="1471" r:id="rId69"/>
    <p:sldId id="1472" r:id="rId70"/>
    <p:sldId id="2268" r:id="rId71"/>
    <p:sldId id="1473" r:id="rId72"/>
    <p:sldId id="1474" r:id="rId73"/>
    <p:sldId id="1475" r:id="rId74"/>
    <p:sldId id="1476" r:id="rId75"/>
    <p:sldId id="1477" r:id="rId76"/>
    <p:sldId id="1478" r:id="rId77"/>
    <p:sldId id="1479" r:id="rId78"/>
    <p:sldId id="1480" r:id="rId79"/>
    <p:sldId id="1481" r:id="rId80"/>
    <p:sldId id="1482" r:id="rId81"/>
    <p:sldId id="1483" r:id="rId82"/>
    <p:sldId id="1484" r:id="rId83"/>
    <p:sldId id="1485" r:id="rId84"/>
    <p:sldId id="1486" r:id="rId85"/>
    <p:sldId id="1487" r:id="rId86"/>
    <p:sldId id="1380" r:id="rId87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7"/>
    <a:srgbClr val="212121"/>
    <a:srgbClr val="BD374B"/>
    <a:srgbClr val="941100"/>
    <a:srgbClr val="005493"/>
    <a:srgbClr val="FF2F92"/>
    <a:srgbClr val="9437FF"/>
    <a:srgbClr val="73FEFF"/>
    <a:srgbClr val="ED3C64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8" autoAdjust="0"/>
    <p:restoredTop sz="81429" autoAdjust="0"/>
  </p:normalViewPr>
  <p:slideViewPr>
    <p:cSldViewPr>
      <p:cViewPr varScale="1">
        <p:scale>
          <a:sx n="124" d="100"/>
          <a:sy n="124" d="100"/>
        </p:scale>
        <p:origin x="1632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合适的大小是 </a:t>
            </a:r>
            <a:r>
              <a:rPr kumimoji="1" lang="en-US" altLang="zh-CN" dirty="0"/>
              <a:t>16</a:t>
            </a:r>
            <a:r>
              <a:rPr kumimoji="1" lang="en" altLang="zh-CN" dirty="0"/>
              <a:t>K</a:t>
            </a:r>
            <a:r>
              <a:rPr kumimoji="1" lang="zh-CN" altLang="en" dirty="0"/>
              <a:t>，</a:t>
            </a:r>
            <a:r>
              <a:rPr kumimoji="1" lang="zh-CN" altLang="en-US" dirty="0"/>
              <a:t>因此首先查找第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条（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）空闲链表，如果链表不为空， 则可以直接从链表头取出空闲块进行分配。但是，在这个例子中，该链表为空， 分配器就会依次向存储更大块的链表去查找。由于第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条链表不为空，分配器就从该链表头取出空闲块（</a:t>
            </a:r>
            <a:r>
              <a:rPr kumimoji="1" lang="en-US" altLang="zh-CN" dirty="0"/>
              <a:t>32</a:t>
            </a:r>
            <a:r>
              <a:rPr kumimoji="1" lang="en" altLang="zh-CN" dirty="0"/>
              <a:t>K</a:t>
            </a:r>
            <a:r>
              <a:rPr kumimoji="1" lang="zh-CN" altLang="en" dirty="0"/>
              <a:t>）</a:t>
            </a:r>
            <a:r>
              <a:rPr kumimoji="1" lang="zh-CN" altLang="en-US" dirty="0"/>
              <a:t>进行分裂操作，从而获得两个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大小的 块，将其中一个用于服务请求（这里不再需要继续向下分裂），另一个依然作 为空闲块插入到第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条链表中。若再接收到一个大小为 </a:t>
            </a:r>
            <a:r>
              <a:rPr kumimoji="1" lang="en-US" altLang="zh-CN" dirty="0"/>
              <a:t>8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 器则会直接从第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条链表中取出空闲块服务请求。之后，继续接收到一个大小 为 </a:t>
            </a:r>
            <a:r>
              <a:rPr kumimoji="1" lang="en-US" altLang="zh-CN" dirty="0"/>
              <a:t>4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的分配请求，分配器则会取出第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条链表中大小为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的空闲块进行 连续分裂，从而服务请求。读者可以思考并画出此时空闲链表数组的内容。释 放块的过程与分配块的过程相反，分配器首先找到被释放的块的伙伴块，如果 伙伴块处于非空闲状态，则将被释放的块直接插入对应大小的空闲链表中，即 完成释放；如果伙伴块处于空闲状态，则将它们两个块进行合并，当成一个完整的块释放，并重复该过程。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外部碎片举例：依然是之前的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个页例子，分配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4K</a:t>
            </a:r>
            <a:r>
              <a:rPr kumimoji="1" lang="zh-CN" altLang="en-US" dirty="0"/>
              <a:t>后，隔页释放</a:t>
            </a:r>
          </a:p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7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8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和用户态有两个地址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9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5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4k</a:t>
            </a:r>
            <a:r>
              <a:rPr kumimoji="1" lang="zh-CN" altLang="en-US" dirty="0"/>
              <a:t> 一次幂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上面那个是用来记录物理页的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93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结合黑板画图讲解：数组、链表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5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分配页表页，为应用分配物理页：需要物理页的物理地址、虚拟地址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0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87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23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实际实现不行的原因是：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没有大小的，不知道待释放地址是否是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分配出来的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virt_to_page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addr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struct</a:t>
            </a:r>
            <a:r>
              <a:rPr kumimoji="1" lang="zh-CN" altLang="en-US" dirty="0"/>
              <a:t>中加一项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。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还是去那个物理页的里找，找到对应的物理页的</a:t>
            </a:r>
            <a:r>
              <a:rPr kumimoji="1" lang="en-US" altLang="zh-CN" dirty="0"/>
              <a:t>struct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59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网格表示</a:t>
            </a:r>
            <a:r>
              <a:rPr kumimoji="1" lang="en-US" altLang="zh-CN" dirty="0"/>
              <a:t>allocated</a:t>
            </a:r>
            <a:r>
              <a:rPr kumimoji="1" lang="zh-CN" altLang="en-US" dirty="0"/>
              <a:t>。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指针是可选的。减少内部碎片。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90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slot</a:t>
            </a:r>
            <a:r>
              <a:rPr kumimoji="1" lang="zh-CN" altLang="en-US" dirty="0"/>
              <a:t>块大小通常是 </a:t>
            </a:r>
            <a:r>
              <a:rPr kumimoji="1" lang="en-US" altLang="zh-CN" dirty="0"/>
              <a:t>2^n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可以额外增加特殊大小如</a:t>
            </a:r>
            <a:r>
              <a:rPr kumimoji="1" lang="en-US" altLang="zh-CN" dirty="0"/>
              <a:t>198</a:t>
            </a:r>
            <a:r>
              <a:rPr kumimoji="1" lang="zh-CN" altLang="en-US" dirty="0"/>
              <a:t>字节从而减小内部碎片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1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第三种：从磁盘的某个地方恢复数据，得知道存在磁盘上的某个地方。这个地址和进程相关，而不是和物理页相关。用页表来记录磁盘地址。页表项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位是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的话，前面放磁盘地址。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不认识磁盘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，但没关系，</a:t>
            </a:r>
            <a:r>
              <a:rPr kumimoji="1" lang="en-US" altLang="zh-CN" dirty="0"/>
              <a:t>valid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0.</a:t>
            </a:r>
            <a:r>
              <a:rPr kumimoji="1" lang="zh-CN" altLang="en-US" dirty="0"/>
              <a:t> 后面可以根据页表项内容来识别是否为唤出。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2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规则：虚拟页（虚拟地址）先分配后使用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88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时间换空间。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85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在选择被换出的页面时，优先选择未来不会再访问的页面，或者在最长时间内不会再访问的页面。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1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两位同学上黑板画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8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48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84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需要排序的内存页可能有非常多。</a:t>
            </a:r>
            <a:r>
              <a:rPr lang="en-US" altLang="zh-CN" dirty="0">
                <a:ea typeface="+mn-ea"/>
              </a:rPr>
              <a:t>Least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Recent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Use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00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上黑板完成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时钟算法（</a:t>
            </a:r>
            <a:r>
              <a:rPr kumimoji="1" lang="en-US" altLang="zh-CN" dirty="0"/>
              <a:t>Clock Algorithm</a:t>
            </a:r>
            <a:r>
              <a:rPr kumimoji="1" lang="zh-CN" altLang="en-US" dirty="0"/>
              <a:t>）将换进物理内存的页号排成一个 时钟的形状。该时钟有一个针臂，指向新换进内存的页号的后一个。同时，也 为每一个页号维护一个访问标志位。每次需要选择换出页号时，该算法从针臂 所指的页号开始检查。如果当前页面的访问标志位没有设置，即从上次检查到 这次，该页面没有被访问过，将该页面替换；如果当前页面的访问标志位已被 置上（即被访问过），那就将其访问标志位清空，并且针臂顺时针移动指针到 下一个页面。如此重复，直到找到一个访问标志位未被置上的页面。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请参照 </a:t>
            </a:r>
            <a:r>
              <a:rPr kumimoji="1" lang="en-US" altLang="zh-CN" dirty="0"/>
              <a:t>FIFO </a:t>
            </a:r>
            <a:r>
              <a:rPr kumimoji="1" lang="zh-CN" altLang="en-US" dirty="0"/>
              <a:t>等策略的示例，给出时钟算法在相同页访问顺序下发生缺 页异常的次数。 参考答案：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次。分别发生在第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 </a:t>
            </a:r>
            <a:r>
              <a:rPr kumimoji="1" lang="zh-CN" altLang="en-US" dirty="0"/>
              <a:t>次页访问。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2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6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若选择的替换策略与实际的工作负载不匹配，则有可能造成颠簸现象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8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2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Heap</a:t>
            </a:r>
            <a:r>
              <a:rPr kumimoji="1" lang="zh-CN" altLang="en-US" dirty="0"/>
              <a:t>里细粒度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，结果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范围里有一块其实是空的，但是还是被访问了。这种情况</a:t>
            </a:r>
            <a:r>
              <a:rPr kumimoji="1" lang="en-US" altLang="zh-CN" dirty="0"/>
              <a:t>OS</a:t>
            </a:r>
            <a:r>
              <a:rPr kumimoji="1" lang="zh-CN" altLang="en-US" dirty="0"/>
              <a:t>是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，但是其实是个不合法的错误。然后</a:t>
            </a:r>
            <a:r>
              <a:rPr kumimoji="1" lang="en-US" altLang="zh-CN" dirty="0"/>
              <a:t>C</a:t>
            </a:r>
            <a:r>
              <a:rPr kumimoji="1" lang="zh-CN" altLang="en-US" dirty="0"/>
              <a:t>里就是归结为程序员的错误。</a:t>
            </a:r>
            <a:r>
              <a:rPr kumimoji="1" lang="en-US" altLang="zh-CN" dirty="0" err="1"/>
              <a:t>Vma</a:t>
            </a:r>
            <a:r>
              <a:rPr kumimoji="1" lang="zh-CN" altLang="en-US" dirty="0"/>
              <a:t>最多就</a:t>
            </a:r>
            <a:r>
              <a:rPr kumimoji="1" lang="en-US" altLang="zh-CN" dirty="0"/>
              <a:t>10</a:t>
            </a:r>
            <a:r>
              <a:rPr kumimoji="1" lang="zh-CN" altLang="en-US" dirty="0"/>
              <a:t>几个，可以通过指令看到，但是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不会得到新的 </a:t>
            </a:r>
            <a:r>
              <a:rPr kumimoji="1" lang="en-US" altLang="zh-CN" dirty="0" err="1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9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表示被用了。</a:t>
            </a:r>
            <a:r>
              <a:rPr kumimoji="1" lang="en-US" altLang="zh-CN" dirty="0" err="1"/>
              <a:t>Alloc_page</a:t>
            </a:r>
            <a:r>
              <a:rPr kumimoji="1" lang="zh-CN" altLang="en-US" dirty="0"/>
              <a:t>接口查找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2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无法分配两个连续的页了。。。。。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1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如果采用复制整理内存的话会很慢，性能会差。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3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被分配，</a:t>
            </a:r>
            <a:r>
              <a:rPr kumimoji="1" lang="en-US" altLang="zh-CN" sz="1200" dirty="0"/>
              <a:t>8k</a:t>
            </a:r>
            <a:r>
              <a:rPr kumimoji="1" lang="zh-CN" altLang="en-US" sz="1200" dirty="0"/>
              <a:t>被分配，然后</a:t>
            </a:r>
            <a:r>
              <a:rPr kumimoji="1" lang="en-US" altLang="zh-CN" sz="1200" dirty="0"/>
              <a:t>4k</a:t>
            </a:r>
            <a:r>
              <a:rPr kumimoji="1" lang="zh-CN" altLang="en-US" sz="1200" dirty="0"/>
              <a:t>被释放，他就会看它的邻居是否也是</a:t>
            </a:r>
            <a:r>
              <a:rPr kumimoji="1" lang="en-US" altLang="zh-CN" sz="1200" dirty="0"/>
              <a:t>free</a:t>
            </a:r>
            <a:r>
              <a:rPr kumimoji="1" lang="zh-CN" altLang="en-US" sz="1200" dirty="0"/>
              <a:t>的，是的话就合并。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物理内存管理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C8DE2-D403-A64D-B98A-98ADB7F4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举例：分配</a:t>
            </a:r>
            <a:r>
              <a:rPr kumimoji="1" lang="en-US" altLang="zh-CN" dirty="0"/>
              <a:t>15K</a:t>
            </a:r>
            <a:r>
              <a:rPr kumimoji="1" lang="zh-CN" altLang="en-US" dirty="0"/>
              <a:t>内存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21286-35A2-9B41-9A6B-659D5E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26964-DB78-574C-8531-DF99BE9F66D9}"/>
              </a:ext>
            </a:extLst>
          </p:cNvPr>
          <p:cNvSpPr txBox="1"/>
          <p:nvPr/>
        </p:nvSpPr>
        <p:spPr>
          <a:xfrm>
            <a:off x="717999" y="1561803"/>
            <a:ext cx="767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当一个请求需要分配 m 个物理页时，伙伴系统将寻找一个大小合适的块， 该块包含 2</a:t>
            </a:r>
            <a:r>
              <a:rPr lang="zh-CN" altLang="en-US" baseline="30000" dirty="0"/>
              <a:t>n</a:t>
            </a:r>
            <a:r>
              <a:rPr lang="zh-CN" altLang="en-US" dirty="0"/>
              <a:t>个物理页，且满足 2</a:t>
            </a:r>
            <a:r>
              <a:rPr lang="zh-CN" altLang="en-US" baseline="30000" dirty="0"/>
              <a:t>n−1</a:t>
            </a:r>
            <a:r>
              <a:rPr lang="zh-CN" altLang="en-US" dirty="0"/>
              <a:t>&lt; m ⩽ 2</a:t>
            </a:r>
            <a:r>
              <a:rPr lang="zh-CN" altLang="en-US" baseline="30000" dirty="0"/>
              <a:t>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C5DBC2-E2C5-8844-B0C2-A396AFE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4973"/>
            <a:ext cx="8166100" cy="2857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920066-E98E-B21D-25E4-6B2AB2D5C0B7}"/>
              </a:ext>
            </a:extLst>
          </p:cNvPr>
          <p:cNvSpPr txBox="1"/>
          <p:nvPr/>
        </p:nvSpPr>
        <p:spPr>
          <a:xfrm>
            <a:off x="539552" y="5262679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highlight>
                  <a:srgbClr val="FFFF00"/>
                </a:highlight>
              </a:rPr>
              <a:t>把空闲块按照大小放在相应的链表中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243882-D7C5-0666-89B8-D22E6A33C06D}"/>
              </a:ext>
            </a:extLst>
          </p:cNvPr>
          <p:cNvSpPr txBox="1"/>
          <p:nvPr/>
        </p:nvSpPr>
        <p:spPr>
          <a:xfrm>
            <a:off x="6092687" y="66592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2^0 </a:t>
            </a:r>
            <a:r>
              <a:rPr kumimoji="1" lang="zh-CN" altLang="en-US" dirty="0"/>
              <a:t>表示页数，</a:t>
            </a:r>
            <a:r>
              <a:rPr kumimoji="1" lang="en-US" altLang="zh-CN" dirty="0"/>
              <a:t>4k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17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7BF90-6D68-6546-9869-0C22BBB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合并过程如何定位伙伴块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9491C-3511-C64A-8CBB-70CF4B59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高效地找到伙伴块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互为伙伴的两个块的物理地址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仅有一位</a:t>
            </a:r>
            <a:r>
              <a:rPr kumimoji="1" lang="zh-CN" altLang="en-US" sz="2000" dirty="0"/>
              <a:t>不同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而且块的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大小决定</a:t>
            </a:r>
            <a:r>
              <a:rPr kumimoji="1" lang="zh-CN" altLang="en-US" sz="2000" dirty="0"/>
              <a:t>是哪一位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" altLang="zh-CN" sz="2000" dirty="0"/>
              <a:t>A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0-8K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和块</a:t>
            </a:r>
            <a:r>
              <a:rPr kumimoji="1" lang="en" altLang="zh-CN" sz="2000" dirty="0"/>
              <a:t>B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8-16K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互为伙伴块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的物理地址分别是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x0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x2000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仅有第</a:t>
            </a:r>
            <a:r>
              <a:rPr kumimoji="1" lang="en-US" altLang="zh-CN" dirty="0">
                <a:highlight>
                  <a:srgbClr val="FFFF00"/>
                </a:highlight>
              </a:rPr>
              <a:t>13</a:t>
            </a:r>
            <a:r>
              <a:rPr kumimoji="1" lang="zh-CN" altLang="en-US" dirty="0"/>
              <a:t>位不同，块大小是</a:t>
            </a:r>
            <a:r>
              <a:rPr kumimoji="1" lang="en-US" altLang="zh-CN" dirty="0"/>
              <a:t>8</a:t>
            </a:r>
            <a:r>
              <a:rPr kumimoji="1" lang="en" altLang="zh-CN" dirty="0"/>
              <a:t>K</a:t>
            </a:r>
            <a:r>
              <a:rPr kumimoji="1" lang="zh-CN" altLang="en" dirty="0"/>
              <a:t>（</a:t>
            </a:r>
            <a:r>
              <a:rPr kumimoji="1" lang="en" altLang="zh-CN" dirty="0"/>
              <a:t>2</a:t>
            </a:r>
            <a:r>
              <a:rPr kumimoji="1" lang="en" altLang="zh-CN" baseline="30000" dirty="0">
                <a:highlight>
                  <a:srgbClr val="FFFF00"/>
                </a:highlight>
              </a:rPr>
              <a:t>13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A4695-F708-624C-91EA-0F8EE93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6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伙伴系统避免外部碎片的示例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548410" y="27429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519102" y="3756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4644008" y="329254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548260" y="476106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释放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4644007" y="430365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成功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C6A890-5780-F548-AF3D-C349D2AF56CF}"/>
              </a:ext>
            </a:extLst>
          </p:cNvPr>
          <p:cNvSpPr txBox="1"/>
          <p:nvPr/>
        </p:nvSpPr>
        <p:spPr>
          <a:xfrm>
            <a:off x="7620228" y="136652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2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E8DF8D46-D44F-9849-AEA7-96E92D36D1F4}"/>
              </a:ext>
            </a:extLst>
          </p:cNvPr>
          <p:cNvCxnSpPr>
            <a:cxnSpLocks/>
            <a:stCxn id="32" idx="0"/>
            <a:endCxn id="5" idx="0"/>
          </p:cNvCxnSpPr>
          <p:nvPr/>
        </p:nvCxnSpPr>
        <p:spPr>
          <a:xfrm rot="16200000" flipV="1">
            <a:off x="5284915" y="-1203787"/>
            <a:ext cx="93202" cy="5047424"/>
          </a:xfrm>
          <a:prstGeom prst="curvedConnector3">
            <a:avLst>
              <a:gd name="adj1" fmla="val 3452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CE8A1A-2BDA-C74A-B946-EA8378F53A2E}"/>
              </a:ext>
            </a:extLst>
          </p:cNvPr>
          <p:cNvSpPr txBox="1"/>
          <p:nvPr/>
        </p:nvSpPr>
        <p:spPr>
          <a:xfrm>
            <a:off x="7704843" y="8230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个整块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A6D997-F8CC-9248-8760-4A7D95D25270}"/>
              </a:ext>
            </a:extLst>
          </p:cNvPr>
          <p:cNvSpPr txBox="1"/>
          <p:nvPr/>
        </p:nvSpPr>
        <p:spPr>
          <a:xfrm>
            <a:off x="7620228" y="272355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83D4-F291-C84F-96A7-0FE3879AD20B}"/>
              </a:ext>
            </a:extLst>
          </p:cNvPr>
          <p:cNvSpPr txBox="1"/>
          <p:nvPr/>
        </p:nvSpPr>
        <p:spPr>
          <a:xfrm>
            <a:off x="7620228" y="2137420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DD75F80-EB83-8547-A85E-E4CB562CC357}"/>
              </a:ext>
            </a:extLst>
          </p:cNvPr>
          <p:cNvCxnSpPr>
            <a:cxnSpLocks/>
            <a:stCxn id="39" idx="0"/>
            <a:endCxn id="11" idx="0"/>
          </p:cNvCxnSpPr>
          <p:nvPr/>
        </p:nvCxnSpPr>
        <p:spPr>
          <a:xfrm rot="16200000" flipH="1" flipV="1">
            <a:off x="5871576" y="297783"/>
            <a:ext cx="144015" cy="3823288"/>
          </a:xfrm>
          <a:prstGeom prst="curvedConnector3">
            <a:avLst>
              <a:gd name="adj1" fmla="val -10378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E41DAACD-0157-5C4E-8733-8911DC95797C}"/>
              </a:ext>
            </a:extLst>
          </p:cNvPr>
          <p:cNvCxnSpPr>
            <a:stCxn id="38" idx="0"/>
            <a:endCxn id="12" idx="0"/>
          </p:cNvCxnSpPr>
          <p:nvPr/>
        </p:nvCxnSpPr>
        <p:spPr>
          <a:xfrm rot="16200000" flipV="1">
            <a:off x="6334593" y="1202921"/>
            <a:ext cx="442121" cy="2599150"/>
          </a:xfrm>
          <a:prstGeom prst="curvedConnector3">
            <a:avLst>
              <a:gd name="adj1" fmla="val 13579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4094E98-F719-CD4C-AE00-2EA831603DE8}"/>
              </a:ext>
            </a:extLst>
          </p:cNvPr>
          <p:cNvSpPr txBox="1"/>
          <p:nvPr/>
        </p:nvSpPr>
        <p:spPr>
          <a:xfrm>
            <a:off x="7956376" y="177738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分裂出</a:t>
            </a:r>
            <a:r>
              <a:rPr kumimoji="1" lang="en-US" altLang="zh-CN" dirty="0">
                <a:solidFill>
                  <a:srgbClr val="BD374B"/>
                </a:solidFill>
              </a:rPr>
              <a:t>3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分配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 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剩余</a:t>
            </a:r>
            <a:r>
              <a:rPr kumimoji="1" lang="en-US" altLang="zh-CN" dirty="0">
                <a:solidFill>
                  <a:srgbClr val="BD374B"/>
                </a:solidFill>
              </a:rPr>
              <a:t>2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6B11A9-83AA-9245-B45C-A9A7D2CAB457}"/>
              </a:ext>
            </a:extLst>
          </p:cNvPr>
          <p:cNvSpPr txBox="1"/>
          <p:nvPr/>
        </p:nvSpPr>
        <p:spPr>
          <a:xfrm>
            <a:off x="7620000" y="346867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F3976821-C5E1-134A-A597-977BB15C7191}"/>
              </a:ext>
            </a:extLst>
          </p:cNvPr>
          <p:cNvCxnSpPr>
            <a:stCxn id="53" idx="0"/>
            <a:endCxn id="17" idx="0"/>
          </p:cNvCxnSpPr>
          <p:nvPr/>
        </p:nvCxnSpPr>
        <p:spPr>
          <a:xfrm rot="16200000" flipV="1">
            <a:off x="5855404" y="1469082"/>
            <a:ext cx="176132" cy="3823060"/>
          </a:xfrm>
          <a:prstGeom prst="curvedConnector3">
            <a:avLst>
              <a:gd name="adj1" fmla="val 229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DE8D915-64C5-2449-B88C-E750B621B480}"/>
              </a:ext>
            </a:extLst>
          </p:cNvPr>
          <p:cNvSpPr txBox="1"/>
          <p:nvPr/>
        </p:nvSpPr>
        <p:spPr>
          <a:xfrm>
            <a:off x="8137750" y="34780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841B92-7DBB-B94A-AF30-57EBB808ACA3}"/>
              </a:ext>
            </a:extLst>
          </p:cNvPr>
          <p:cNvSpPr txBox="1"/>
          <p:nvPr/>
        </p:nvSpPr>
        <p:spPr>
          <a:xfrm>
            <a:off x="7625997" y="428129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4CD37-415B-B44A-88F3-FECA03E9B719}"/>
              </a:ext>
            </a:extLst>
          </p:cNvPr>
          <p:cNvSpPr txBox="1"/>
          <p:nvPr/>
        </p:nvSpPr>
        <p:spPr>
          <a:xfrm>
            <a:off x="7656246" y="479613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D374B"/>
                </a:solidFill>
              </a:rPr>
              <a:t>释放合并</a:t>
            </a:r>
            <a:endParaRPr kumimoji="1" lang="en-US" altLang="zh-CN" b="1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依然剩余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0AC0CDB9-BCB6-1F40-B4B8-425CA373C588}"/>
              </a:ext>
            </a:extLst>
          </p:cNvPr>
          <p:cNvCxnSpPr>
            <a:cxnSpLocks/>
            <a:stCxn id="57" idx="0"/>
            <a:endCxn id="23" idx="0"/>
          </p:cNvCxnSpPr>
          <p:nvPr/>
        </p:nvCxnSpPr>
        <p:spPr>
          <a:xfrm rot="16200000" flipH="1" flipV="1">
            <a:off x="5326221" y="1762881"/>
            <a:ext cx="16360" cy="5053193"/>
          </a:xfrm>
          <a:prstGeom prst="curvedConnector3">
            <a:avLst>
              <a:gd name="adj1" fmla="val -1397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/>
      <p:bldP spid="38" grpId="0" animBg="1"/>
      <p:bldP spid="39" grpId="0" animBg="1"/>
      <p:bldP spid="52" grpId="0"/>
      <p:bldP spid="53" grpId="0" animBg="1"/>
      <p:bldP spid="56" grpId="0"/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200" dirty="0"/>
              <a:t>直接映射物理页的物理地址与虚拟地址</a:t>
            </a:r>
            <a:endParaRPr kumimoji="1" lang="en-US" altLang="zh-CN" sz="22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5C76C-308C-EAE2-A857-82B92E50FC56}"/>
              </a:ext>
            </a:extLst>
          </p:cNvPr>
          <p:cNvSpPr txBox="1"/>
          <p:nvPr/>
        </p:nvSpPr>
        <p:spPr>
          <a:xfrm>
            <a:off x="3707904" y="379360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  <a:latin typeface="+mn-ea"/>
              </a:rPr>
              <a:t>如何进一步减少外部碎片？</a:t>
            </a:r>
          </a:p>
        </p:txBody>
      </p:sp>
    </p:spTree>
    <p:extLst>
      <p:ext uri="{BB962C8B-B14F-4D97-AF65-F5344CB8AC3E}">
        <p14:creationId xmlns:p14="http://schemas.microsoft.com/office/powerpoint/2010/main" val="20419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F9AED-B973-AA41-A261-8C73AA18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回顾：直接映射机制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030BC-0DC3-FB4A-A4F0-6D6A869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一次性将</a:t>
            </a:r>
            <a:r>
              <a:rPr kumimoji="1" lang="zh-CN" altLang="en-US" sz="2400" dirty="0">
                <a:solidFill>
                  <a:schemeClr val="accent1"/>
                </a:solidFill>
              </a:rPr>
              <a:t>所有</a:t>
            </a:r>
            <a:r>
              <a:rPr kumimoji="1" lang="zh-CN" altLang="en-US" sz="2400" dirty="0"/>
              <a:t>物理内存映射到</a:t>
            </a:r>
            <a:r>
              <a:rPr kumimoji="1" lang="zh-CN" altLang="en-US" sz="2400" dirty="0">
                <a:solidFill>
                  <a:schemeClr val="accent1"/>
                </a:solidFill>
              </a:rPr>
              <a:t>一段</a:t>
            </a:r>
            <a:r>
              <a:rPr kumimoji="1" lang="zh-CN" altLang="en-US" sz="2400" dirty="0"/>
              <a:t>虚拟地址空间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任一物理地址和虚拟地址</a:t>
            </a:r>
            <a:r>
              <a:rPr kumimoji="1" lang="zh-CN" altLang="en-US" sz="2000" dirty="0">
                <a:highlight>
                  <a:srgbClr val="FFFF00"/>
                </a:highlight>
              </a:rPr>
              <a:t>仅相差一个偏移量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2"/>
            <a:r>
              <a:rPr kumimoji="1" lang="en-US" altLang="zh-CN" dirty="0"/>
              <a:t>OS</a:t>
            </a:r>
            <a:r>
              <a:rPr kumimoji="1" lang="zh-CN" altLang="en-US" dirty="0"/>
              <a:t>可迅速根据物理地址或虚拟地址互相计算</a:t>
            </a:r>
          </a:p>
          <a:p>
            <a:pPr lvl="1"/>
            <a:r>
              <a:rPr kumimoji="1" lang="zh-CN" altLang="en-US" sz="2000" dirty="0"/>
              <a:t>看上去类似最传统的段机制，实际通过配置页表来实现</a:t>
            </a:r>
            <a:endParaRPr kumimoji="1" lang="en-US" altLang="zh-CN" sz="2000" dirty="0"/>
          </a:p>
          <a:p>
            <a:r>
              <a:rPr kumimoji="1" lang="zh-CN" altLang="en-US" sz="2400" dirty="0"/>
              <a:t>直接映射机制的特点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内核使用直接映射的虚拟地址，不会触发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zh-CN" altLang="en-US" sz="2000" dirty="0"/>
              <a:t>更方便找到连续的物理页：只要寻找连续的虚拟页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F4AA-1649-094E-A65E-AB769493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1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0B803-9E2B-BE46-9A6A-147CB22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关于直接映射机制，需要注意的几点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63E10-13BA-7149-AF5D-020A8E11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对内核来说：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已映射的地址不一定正在使用（需要通过</a:t>
            </a:r>
            <a:r>
              <a:rPr kumimoji="1" lang="en-US" altLang="zh-CN" sz="1800" dirty="0" err="1"/>
              <a:t>kmalloc</a:t>
            </a:r>
            <a:r>
              <a:rPr kumimoji="1" lang="zh-CN" altLang="en-US" sz="1800" dirty="0"/>
              <a:t>才能用）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正在使用的地址通常已映射（例外：</a:t>
            </a:r>
            <a:r>
              <a:rPr kumimoji="1" lang="en-US" altLang="zh-CN" sz="1800" dirty="0" err="1"/>
              <a:t>vmalloc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对应用来说：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>
                <a:highlight>
                  <a:srgbClr val="FFFF00"/>
                </a:highlight>
              </a:rPr>
              <a:t>正在使用（已经被分配的地址）的地址不一定已映射（</a:t>
            </a:r>
            <a:r>
              <a:rPr kumimoji="1" lang="en-US" altLang="zh-CN" sz="1800" dirty="0">
                <a:highlight>
                  <a:srgbClr val="FFFF00"/>
                </a:highlight>
              </a:rPr>
              <a:t>on-demand</a:t>
            </a:r>
            <a:r>
              <a:rPr kumimoji="1" lang="zh-CN" altLang="en-US" sz="1800" dirty="0">
                <a:highlight>
                  <a:srgbClr val="FFFF00"/>
                </a:highlight>
              </a:rPr>
              <a:t> </a:t>
            </a:r>
            <a:r>
              <a:rPr kumimoji="1" lang="en-US" altLang="zh-CN" sz="1800" dirty="0">
                <a:highlight>
                  <a:srgbClr val="FFFF00"/>
                </a:highlight>
              </a:rPr>
              <a:t>paging</a:t>
            </a:r>
            <a:r>
              <a:rPr kumimoji="1" lang="zh-CN" altLang="en-US" sz="1800" dirty="0">
                <a:highlight>
                  <a:srgbClr val="FFFF00"/>
                </a:highlight>
              </a:rPr>
              <a:t>）</a:t>
            </a:r>
            <a:endParaRPr kumimoji="1" lang="en-US" altLang="zh-CN" sz="18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已映射的地址一定正在使用（否则不会被映射）</a:t>
            </a:r>
            <a:endParaRPr kumimoji="1" lang="en-US" altLang="zh-CN" sz="1800" dirty="0"/>
          </a:p>
          <a:p>
            <a:r>
              <a:rPr kumimoji="1" lang="zh-CN" altLang="en-US" sz="2000" dirty="0">
                <a:highlight>
                  <a:srgbClr val="FFFF00"/>
                </a:highlight>
              </a:rPr>
              <a:t>同一个物理地址可以有多个虚拟地址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如应用任一已映射的虚拟地址，在内核的直接映射下也有一个虚拟地址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9E9EB-60AF-9546-B383-02D378EF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0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A21CE7A-0753-0C01-7A8A-2B3E0695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9228"/>
            <a:ext cx="7772400" cy="49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内部碎片依然存在：如请求</a:t>
            </a:r>
            <a:r>
              <a:rPr kumimoji="1" lang="en-US" altLang="zh-CN" sz="1800" dirty="0"/>
              <a:t>9KB</a:t>
            </a:r>
            <a:r>
              <a:rPr kumimoji="1" lang="zh-CN" altLang="en-US" sz="1800" dirty="0"/>
              <a:t>，分配</a:t>
            </a:r>
            <a:r>
              <a:rPr kumimoji="1" lang="en-US" altLang="zh-CN" sz="1800" dirty="0"/>
              <a:t>16KB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个页）；分配</a:t>
            </a:r>
            <a:r>
              <a:rPr kumimoji="1" lang="en-US" altLang="zh-CN" sz="1800" dirty="0"/>
              <a:t>1KB</a:t>
            </a:r>
            <a:r>
              <a:rPr kumimoji="1" lang="zh-CN" altLang="en-US" sz="1800" dirty="0"/>
              <a:t>呢？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分配性能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思考：分配的时间复杂度？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思考：合并的时间复杂度？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41C27-3D54-2C4A-641C-8D8437B277E0}"/>
              </a:ext>
            </a:extLst>
          </p:cNvPr>
          <p:cNvSpPr txBox="1"/>
          <p:nvPr/>
        </p:nvSpPr>
        <p:spPr>
          <a:xfrm>
            <a:off x="4499992" y="44416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0F0CB-6852-E383-A51E-F127693BB95F}"/>
              </a:ext>
            </a:extLst>
          </p:cNvPr>
          <p:cNvSpPr txBox="1"/>
          <p:nvPr/>
        </p:nvSpPr>
        <p:spPr>
          <a:xfrm>
            <a:off x="4499992" y="49720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B8E78D-4E57-FBF5-41D5-7F040F2E0F64}"/>
              </a:ext>
            </a:extLst>
          </p:cNvPr>
          <p:cNvSpPr txBox="1"/>
          <p:nvPr/>
        </p:nvSpPr>
        <p:spPr>
          <a:xfrm>
            <a:off x="4427984" y="40959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期望情况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EE6E77-A13E-6D86-E548-D085559836FA}"/>
              </a:ext>
            </a:extLst>
          </p:cNvPr>
          <p:cNvSpPr txBox="1"/>
          <p:nvPr/>
        </p:nvSpPr>
        <p:spPr>
          <a:xfrm>
            <a:off x="5334216" y="40872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最差情况</a:t>
            </a:r>
          </a:p>
        </p:txBody>
      </p:sp>
    </p:spTree>
    <p:extLst>
      <p:ext uri="{BB962C8B-B14F-4D97-AF65-F5344CB8AC3E}">
        <p14:creationId xmlns:p14="http://schemas.microsoft.com/office/powerpoint/2010/main" val="22775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E4CF-0024-C369-A722-060164B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8D9A527-2E8E-4227-D2DA-07BA4F24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 b="4818"/>
          <a:stretch/>
        </p:blipFill>
        <p:spPr>
          <a:xfrm>
            <a:off x="1651000" y="1840337"/>
            <a:ext cx="5842000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6BDA1-2E6B-C39C-8780-66213A2A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EAC39-7C15-F823-6558-FDDFB040F78D}"/>
              </a:ext>
            </a:extLst>
          </p:cNvPr>
          <p:cNvSpPr txBox="1"/>
          <p:nvPr/>
        </p:nvSpPr>
        <p:spPr>
          <a:xfrm>
            <a:off x="3325505" y="147100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描述物理页的数据结构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1E4DC-5843-320C-84D8-9D9137C03E77}"/>
              </a:ext>
            </a:extLst>
          </p:cNvPr>
          <p:cNvSpPr txBox="1"/>
          <p:nvPr/>
        </p:nvSpPr>
        <p:spPr>
          <a:xfrm>
            <a:off x="2504767" y="458593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操作系统维护</a:t>
            </a:r>
            <a:r>
              <a:rPr kumimoji="1" lang="en-US" altLang="zh-CN" dirty="0">
                <a:solidFill>
                  <a:srgbClr val="BD374B"/>
                </a:solidFill>
                <a:highlight>
                  <a:srgbClr val="FFFF00"/>
                </a:highlight>
              </a:rPr>
              <a:t>struct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BD374B"/>
                </a:solidFill>
                <a:highlight>
                  <a:srgbClr val="FFFF00"/>
                </a:highlight>
              </a:rPr>
              <a:t>physical_page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205783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黑板前的人&#10;&#10;描述已自动生成">
            <a:extLst>
              <a:ext uri="{FF2B5EF4-FFF2-40B4-BE49-F238E27FC236}">
                <a16:creationId xmlns:a16="http://schemas.microsoft.com/office/drawing/2014/main" id="{7D7969E4-A610-4608-6028-B09B6890C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77" y="1057300"/>
            <a:ext cx="4349053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20586-660A-75E0-3430-C91BAFA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22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861F0-7431-371D-1141-41CBF499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22FD3-98AB-E99C-7239-DCFF36FA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2" y="0"/>
            <a:ext cx="6760882" cy="571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CCD38-1F4B-640A-86A2-FEEBF6A23D81}"/>
              </a:ext>
            </a:extLst>
          </p:cNvPr>
          <p:cNvSpPr/>
          <p:nvPr/>
        </p:nvSpPr>
        <p:spPr>
          <a:xfrm>
            <a:off x="1619672" y="1705372"/>
            <a:ext cx="6136298" cy="15121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C26514-99D5-5157-9887-835264A3BAD9}"/>
              </a:ext>
            </a:extLst>
          </p:cNvPr>
          <p:cNvSpPr txBox="1"/>
          <p:nvPr/>
        </p:nvSpPr>
        <p:spPr>
          <a:xfrm>
            <a:off x="383765" y="2276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69E58-D3CC-7432-FA67-6698430681FA}"/>
              </a:ext>
            </a:extLst>
          </p:cNvPr>
          <p:cNvSpPr/>
          <p:nvPr/>
        </p:nvSpPr>
        <p:spPr>
          <a:xfrm>
            <a:off x="1604054" y="3289548"/>
            <a:ext cx="6136298" cy="8640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B1F85C-59BB-E898-8565-5F45D4BB6228}"/>
              </a:ext>
            </a:extLst>
          </p:cNvPr>
          <p:cNvSpPr txBox="1"/>
          <p:nvPr/>
        </p:nvSpPr>
        <p:spPr>
          <a:xfrm>
            <a:off x="372484" y="353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1C9891-CAA1-A964-9813-B4A9524A43BF}"/>
              </a:ext>
            </a:extLst>
          </p:cNvPr>
          <p:cNvSpPr txBox="1"/>
          <p:nvPr/>
        </p:nvSpPr>
        <p:spPr>
          <a:xfrm>
            <a:off x="386695" y="4660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3C363-2213-63D6-8472-7DEA1EA25AE1}"/>
              </a:ext>
            </a:extLst>
          </p:cNvPr>
          <p:cNvSpPr/>
          <p:nvPr/>
        </p:nvSpPr>
        <p:spPr>
          <a:xfrm>
            <a:off x="1604054" y="4277044"/>
            <a:ext cx="6136298" cy="10322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伙伴系统分配实现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AA50F7C-7880-2A5B-38E5-98097A60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21" y="1151113"/>
            <a:ext cx="6196958" cy="4476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83288-1DB3-A901-6956-AD5C09954A0D}"/>
              </a:ext>
            </a:extLst>
          </p:cNvPr>
          <p:cNvSpPr/>
          <p:nvPr/>
        </p:nvSpPr>
        <p:spPr>
          <a:xfrm>
            <a:off x="1835696" y="2473734"/>
            <a:ext cx="6136298" cy="18959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C475E-26EE-79C5-27FA-D6EA8BBC35F6}"/>
              </a:ext>
            </a:extLst>
          </p:cNvPr>
          <p:cNvSpPr/>
          <p:nvPr/>
        </p:nvSpPr>
        <p:spPr>
          <a:xfrm>
            <a:off x="1835696" y="4501131"/>
            <a:ext cx="6136298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34108-BD67-2171-D5DF-2DF21C169FA1}"/>
              </a:ext>
            </a:extLst>
          </p:cNvPr>
          <p:cNvSpPr txBox="1"/>
          <p:nvPr/>
        </p:nvSpPr>
        <p:spPr>
          <a:xfrm>
            <a:off x="3347864" y="5231306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问：如何从</a:t>
            </a:r>
            <a:r>
              <a:rPr kumimoji="1" lang="en-US" altLang="zh-CN" dirty="0">
                <a:solidFill>
                  <a:srgbClr val="BD374B"/>
                </a:solidFill>
              </a:rPr>
              <a:t>page</a:t>
            </a:r>
            <a:r>
              <a:rPr kumimoji="1" lang="zh-CN" altLang="en-US" dirty="0">
                <a:solidFill>
                  <a:srgbClr val="BD374B"/>
                </a:solidFill>
              </a:rPr>
              <a:t>结构体，获取物理地址</a:t>
            </a:r>
            <a:r>
              <a:rPr kumimoji="1" lang="en-US" altLang="zh-CN" dirty="0">
                <a:solidFill>
                  <a:srgbClr val="BD374B"/>
                </a:solidFill>
              </a:rPr>
              <a:t>/</a:t>
            </a:r>
            <a:r>
              <a:rPr kumimoji="1" lang="zh-CN" altLang="en-US" dirty="0">
                <a:solidFill>
                  <a:srgbClr val="BD374B"/>
                </a:solidFill>
              </a:rPr>
              <a:t>虚拟地址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6B66C-AE89-F70B-1B47-1D74A3220BA9}"/>
              </a:ext>
            </a:extLst>
          </p:cNvPr>
          <p:cNvSpPr txBox="1"/>
          <p:nvPr/>
        </p:nvSpPr>
        <p:spPr>
          <a:xfrm>
            <a:off x="5945690" y="4900827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page_to_virt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&amp;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virt_to_page</a:t>
            </a:r>
            <a:endParaRPr kumimoji="1" lang="zh-CN" alt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093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伙伴系统释放实现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14E945-991F-4CE7-72CE-59F7DA6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9388"/>
            <a:ext cx="5697610" cy="29934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AA934F-AF13-7FA2-7243-CE674B46DDBC}"/>
              </a:ext>
            </a:extLst>
          </p:cNvPr>
          <p:cNvSpPr/>
          <p:nvPr/>
        </p:nvSpPr>
        <p:spPr>
          <a:xfrm>
            <a:off x="2211963" y="3346103"/>
            <a:ext cx="4736301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7F328C-0127-04AD-0BDB-3513C925CA94}"/>
              </a:ext>
            </a:extLst>
          </p:cNvPr>
          <p:cNvSpPr/>
          <p:nvPr/>
        </p:nvSpPr>
        <p:spPr>
          <a:xfrm>
            <a:off x="2195736" y="3908164"/>
            <a:ext cx="4736301" cy="6967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5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289A6-90AB-364E-996F-A8B2E201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SLAB/SLUB/SLOB</a:t>
            </a:r>
            <a:r>
              <a:rPr kumimoji="1" lang="zh-CN" altLang="en-US" sz="3200" dirty="0"/>
              <a:t>：细粒度内存管理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E23EB0-DE3C-5D4D-A0A5-86C537FB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E72FF-D54C-C948-85EB-0250204E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5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/>
              <a:t>数据结构大小往往小于页粒度</a:t>
            </a:r>
            <a:endParaRPr kumimoji="1" lang="en-US" altLang="zh-CN" sz="20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3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/>
              <a:t>目标：快速分配小内存对象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内核中的</a:t>
            </a:r>
            <a:r>
              <a:rPr kumimoji="1" lang="zh-CN" altLang="en-US" sz="2400" dirty="0"/>
              <a:t>数据结构大小远小于</a:t>
            </a:r>
            <a:r>
              <a:rPr kumimoji="1" lang="en-US" altLang="zh-CN" sz="2400" dirty="0"/>
              <a:t>4K</a:t>
            </a:r>
            <a:r>
              <a:rPr kumimoji="1" lang="zh-CN" altLang="en-US" sz="2400" dirty="0"/>
              <a:t>（例如</a:t>
            </a:r>
            <a:r>
              <a:rPr kumimoji="1" lang="en-US" altLang="zh-CN" sz="2400" dirty="0"/>
              <a:t>VMA</a:t>
            </a:r>
            <a:r>
              <a:rPr kumimoji="1" lang="zh-CN" altLang="en-US" sz="2400" dirty="0"/>
              <a:t>）</a:t>
            </a:r>
            <a:endParaRPr kumimoji="1" lang="en-US" altLang="zh-CN" sz="2200" dirty="0"/>
          </a:p>
          <a:p>
            <a:r>
              <a:rPr kumimoji="1" lang="en-US" altLang="zh-CN" sz="2400" dirty="0"/>
              <a:t>SLAB</a:t>
            </a:r>
            <a:r>
              <a:rPr kumimoji="1" lang="zh-CN" altLang="en-US" sz="2400" dirty="0"/>
              <a:t>分配器家族：</a:t>
            </a:r>
            <a:r>
              <a:rPr kumimoji="1" lang="en-US" altLang="zh-CN" sz="2400" dirty="0"/>
              <a:t>SLAB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SLOB</a:t>
            </a:r>
          </a:p>
          <a:p>
            <a:pPr lvl="1"/>
            <a:r>
              <a:rPr kumimoji="1" lang="zh-CN" altLang="en-US" sz="2000" dirty="0"/>
              <a:t>上世纪 </a:t>
            </a:r>
            <a:r>
              <a:rPr kumimoji="1" lang="en-US" altLang="zh-CN" sz="2000" dirty="0"/>
              <a:t>90 </a:t>
            </a:r>
            <a:r>
              <a:rPr kumimoji="1" lang="zh-CN" altLang="en-US" sz="2000" dirty="0"/>
              <a:t>年代，</a:t>
            </a:r>
            <a:r>
              <a:rPr kumimoji="1" lang="en-US" altLang="zh-CN" sz="2000" dirty="0"/>
              <a:t>Jeff </a:t>
            </a:r>
            <a:r>
              <a:rPr kumimoji="1" lang="en-US" altLang="zh-CN" sz="2000" dirty="0" err="1"/>
              <a:t>Bonwick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Solaris 2.4</a:t>
            </a:r>
            <a:r>
              <a:rPr kumimoji="1" lang="zh-CN" altLang="en-US" sz="2000" dirty="0"/>
              <a:t>中首创</a:t>
            </a:r>
            <a:r>
              <a:rPr kumimoji="1" lang="en-US" altLang="zh-CN" sz="2000" dirty="0"/>
              <a:t>SLAB</a:t>
            </a:r>
          </a:p>
          <a:p>
            <a:pPr lvl="1"/>
            <a:r>
              <a:rPr lang="en-US" altLang="zh-CN" sz="2000" dirty="0"/>
              <a:t>2007</a:t>
            </a:r>
            <a:r>
              <a:rPr lang="zh-CN" altLang="en-US" sz="2000" dirty="0"/>
              <a:t>年左右，</a:t>
            </a:r>
            <a:r>
              <a:rPr lang="en-US" altLang="zh-CN" sz="2000" dirty="0"/>
              <a:t>Christoph </a:t>
            </a:r>
            <a:r>
              <a:rPr lang="en-US" altLang="zh-CN" sz="2000" dirty="0" err="1"/>
              <a:t>Lameter</a:t>
            </a:r>
            <a:r>
              <a:rPr lang="zh-CN" altLang="en-US" sz="2000" dirty="0"/>
              <a:t>在</a:t>
            </a:r>
            <a:r>
              <a:rPr lang="en-US" altLang="zh-CN" sz="2000" dirty="0"/>
              <a:t>Linux</a:t>
            </a:r>
            <a:r>
              <a:rPr lang="zh-CN" altLang="en-US" sz="2000" dirty="0"/>
              <a:t>中提出</a:t>
            </a:r>
            <a:r>
              <a:rPr lang="en-US" altLang="zh-CN" sz="2000" dirty="0"/>
              <a:t>SLUB</a:t>
            </a:r>
          </a:p>
          <a:p>
            <a:pPr lvl="2"/>
            <a:r>
              <a:rPr kumimoji="1" lang="en-US" altLang="zh-CN" sz="1800" dirty="0"/>
              <a:t>Linux-2.6.23</a:t>
            </a:r>
            <a:r>
              <a:rPr kumimoji="1" lang="zh-CN" altLang="en-US" sz="1800" dirty="0"/>
              <a:t>之后</a:t>
            </a:r>
            <a:r>
              <a:rPr kumimoji="1" lang="en-US" altLang="zh-CN" sz="1800" dirty="0"/>
              <a:t>SLUB</a:t>
            </a:r>
            <a:r>
              <a:rPr kumimoji="1" lang="zh-CN" altLang="en-US" sz="1800" dirty="0"/>
              <a:t>成为默认分配器</a:t>
            </a:r>
            <a:endParaRPr kumimoji="1" lang="en-US" altLang="zh-CN" sz="1800" dirty="0"/>
          </a:p>
          <a:p>
            <a:pPr lvl="1"/>
            <a:r>
              <a:rPr kumimoji="1" lang="zh-CN" altLang="en-US" sz="2000" dirty="0"/>
              <a:t>发展过程中，提出针对内存稀缺场景的</a:t>
            </a:r>
            <a:r>
              <a:rPr kumimoji="1" lang="en-US" altLang="zh-CN" sz="2000" dirty="0"/>
              <a:t>SLOB</a:t>
            </a:r>
          </a:p>
          <a:p>
            <a:r>
              <a:rPr kumimoji="1" lang="zh-CN" altLang="en-US" sz="2400" dirty="0"/>
              <a:t>后续以主流的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为例讲解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A5EE2D9-5816-664C-8A18-A62485CB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SLAB</a:t>
            </a:r>
            <a:r>
              <a:rPr lang="zh-CN" altLang="en-US" dirty="0"/>
              <a:t>：建立在伙伴系统之上的分配器</a:t>
            </a:r>
          </a:p>
        </p:txBody>
      </p:sp>
    </p:spTree>
    <p:extLst>
      <p:ext uri="{BB962C8B-B14F-4D97-AF65-F5344CB8AC3E}">
        <p14:creationId xmlns:p14="http://schemas.microsoft.com/office/powerpoint/2010/main" val="146425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</a:t>
            </a:r>
            <a:r>
              <a:rPr kumimoji="1" lang="zh-CN" altLang="en-US" dirty="0">
                <a:highlight>
                  <a:srgbClr val="FFFF00"/>
                </a:highlight>
              </a:rPr>
              <a:t>对象大小相对比较固定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>
                <a:highlight>
                  <a:srgbClr val="FFFF00"/>
                </a:highlight>
              </a:rPr>
              <a:t>2</a:t>
            </a:r>
            <a:r>
              <a:rPr kumimoji="1" lang="en-US" altLang="zh-CN" baseline="30000" dirty="0">
                <a:highlight>
                  <a:srgbClr val="FFFF00"/>
                </a:highlight>
              </a:rPr>
              <a:t>n</a:t>
            </a:r>
            <a:r>
              <a:rPr kumimoji="1" lang="en-US" altLang="zh-CN" dirty="0">
                <a:highlight>
                  <a:srgbClr val="FFFF00"/>
                </a:highlight>
              </a:rPr>
              <a:t> </a:t>
            </a:r>
            <a:r>
              <a:rPr kumimoji="1" lang="zh-CN" altLang="en-US" dirty="0">
                <a:highlight>
                  <a:srgbClr val="FFFF00"/>
                </a:highlight>
              </a:rPr>
              <a:t>个字节</a:t>
            </a:r>
            <a:r>
              <a:rPr kumimoji="1" lang="zh-CN" altLang="en-US" dirty="0"/>
              <a:t>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BC4B-0A06-CF41-8129-4C7C564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79D37-8022-714B-8D3C-8010EC81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只分配固定大小块</a:t>
            </a:r>
            <a:endParaRPr kumimoji="1" lang="en-US" altLang="zh-CN" sz="2400" dirty="0"/>
          </a:p>
          <a:p>
            <a:r>
              <a:rPr kumimoji="1" lang="zh-CN" altLang="en-US" sz="2400" dirty="0"/>
              <a:t>对于每个固定块大小，</a:t>
            </a:r>
            <a:r>
              <a:rPr kumimoji="1" lang="en-US" altLang="zh-CN" sz="2400" dirty="0"/>
              <a:t>SLUB </a:t>
            </a:r>
            <a:r>
              <a:rPr kumimoji="1" lang="zh-CN" altLang="en-US" sz="2400" dirty="0"/>
              <a:t>分配器都会使用独立的内存资源池进行分配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采用</a:t>
            </a:r>
            <a:r>
              <a:rPr kumimoji="1" lang="en-US" altLang="zh-CN" sz="2200" dirty="0">
                <a:solidFill>
                  <a:srgbClr val="C00000"/>
                </a:solidFill>
              </a:rPr>
              <a:t>best</a:t>
            </a:r>
            <a:r>
              <a:rPr kumimoji="1" lang="zh-CN" altLang="en-US" sz="2200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</a:rPr>
              <a:t>fit</a:t>
            </a:r>
            <a:r>
              <a:rPr kumimoji="1" lang="zh-CN" altLang="en-US" sz="2200" dirty="0"/>
              <a:t>定位资源池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18473F-1668-5B48-964E-9142EA8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B8AB6A-33B8-EE44-A5BE-EEDEBB1BD443}"/>
              </a:ext>
            </a:extLst>
          </p:cNvPr>
          <p:cNvSpPr/>
          <p:nvPr/>
        </p:nvSpPr>
        <p:spPr>
          <a:xfrm>
            <a:off x="930627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026-0684-D34E-A09A-3CD60CD68B0B}"/>
              </a:ext>
            </a:extLst>
          </p:cNvPr>
          <p:cNvSpPr/>
          <p:nvPr/>
        </p:nvSpPr>
        <p:spPr>
          <a:xfrm>
            <a:off x="1558844" y="506548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F88D2F-7AF6-2D4B-94EC-68BFFEECDC55}"/>
              </a:ext>
            </a:extLst>
          </p:cNvPr>
          <p:cNvSpPr/>
          <p:nvPr/>
        </p:nvSpPr>
        <p:spPr>
          <a:xfrm>
            <a:off x="1175727" y="3637417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B5F62A-A3E4-B0F8-7C3C-08873DDF0183}"/>
              </a:ext>
            </a:extLst>
          </p:cNvPr>
          <p:cNvSpPr/>
          <p:nvPr/>
        </p:nvSpPr>
        <p:spPr>
          <a:xfrm>
            <a:off x="3537654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F4CA7-D302-43EC-69A1-90E255EA2838}"/>
              </a:ext>
            </a:extLst>
          </p:cNvPr>
          <p:cNvSpPr/>
          <p:nvPr/>
        </p:nvSpPr>
        <p:spPr>
          <a:xfrm>
            <a:off x="3782753" y="3659965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2AF46-D526-6C1A-9D98-4A3131AA7265}"/>
              </a:ext>
            </a:extLst>
          </p:cNvPr>
          <p:cNvSpPr/>
          <p:nvPr/>
        </p:nvSpPr>
        <p:spPr>
          <a:xfrm>
            <a:off x="4165871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B33B8-B166-3A46-7E5E-34AF999460F9}"/>
              </a:ext>
            </a:extLst>
          </p:cNvPr>
          <p:cNvSpPr/>
          <p:nvPr/>
        </p:nvSpPr>
        <p:spPr>
          <a:xfrm>
            <a:off x="6144681" y="398131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6B0574-0A8C-D5A7-AECC-1AD4B6C8FAB8}"/>
              </a:ext>
            </a:extLst>
          </p:cNvPr>
          <p:cNvSpPr/>
          <p:nvPr/>
        </p:nvSpPr>
        <p:spPr>
          <a:xfrm>
            <a:off x="6401001" y="3642764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52ED6-B19C-AD61-D3CD-3BC8D836B0A5}"/>
              </a:ext>
            </a:extLst>
          </p:cNvPr>
          <p:cNvSpPr/>
          <p:nvPr/>
        </p:nvSpPr>
        <p:spPr>
          <a:xfrm>
            <a:off x="6772898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1FAA75-D1D9-6108-3C57-D01F88EC5883}"/>
              </a:ext>
            </a:extLst>
          </p:cNvPr>
          <p:cNvSpPr/>
          <p:nvPr/>
        </p:nvSpPr>
        <p:spPr>
          <a:xfrm>
            <a:off x="1997425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81036-FB35-25E0-A142-EA238F1722E7}"/>
              </a:ext>
            </a:extLst>
          </p:cNvPr>
          <p:cNvSpPr/>
          <p:nvPr/>
        </p:nvSpPr>
        <p:spPr>
          <a:xfrm>
            <a:off x="1854476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3D381E-42CA-7D23-60BB-43C8C45225AE}"/>
              </a:ext>
            </a:extLst>
          </p:cNvPr>
          <p:cNvSpPr/>
          <p:nvPr/>
        </p:nvSpPr>
        <p:spPr>
          <a:xfrm>
            <a:off x="1179180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3EB98-E519-47A1-1471-471337EB2636}"/>
              </a:ext>
            </a:extLst>
          </p:cNvPr>
          <p:cNvSpPr/>
          <p:nvPr/>
        </p:nvSpPr>
        <p:spPr>
          <a:xfrm>
            <a:off x="4579499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0D7B9-F323-1449-4259-76DB8D78A000}"/>
              </a:ext>
            </a:extLst>
          </p:cNvPr>
          <p:cNvSpPr/>
          <p:nvPr/>
        </p:nvSpPr>
        <p:spPr>
          <a:xfrm>
            <a:off x="4436550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EE2684-CA70-55E0-08FA-97FCB718A59E}"/>
              </a:ext>
            </a:extLst>
          </p:cNvPr>
          <p:cNvSpPr/>
          <p:nvPr/>
        </p:nvSpPr>
        <p:spPr>
          <a:xfrm>
            <a:off x="3761254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02EFD6-AD5D-5C10-D9F6-FB3A27AA0FB0}"/>
              </a:ext>
            </a:extLst>
          </p:cNvPr>
          <p:cNvSpPr/>
          <p:nvPr/>
        </p:nvSpPr>
        <p:spPr>
          <a:xfrm>
            <a:off x="7199700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1047A-8C78-6281-7B46-0B3ABD4E4986}"/>
              </a:ext>
            </a:extLst>
          </p:cNvPr>
          <p:cNvSpPr/>
          <p:nvPr/>
        </p:nvSpPr>
        <p:spPr>
          <a:xfrm>
            <a:off x="7056751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BE857-6608-23AF-7F41-4634C01D0667}"/>
              </a:ext>
            </a:extLst>
          </p:cNvPr>
          <p:cNvSpPr/>
          <p:nvPr/>
        </p:nvSpPr>
        <p:spPr>
          <a:xfrm>
            <a:off x="6381455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设计：初始化资源池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644DD-8B79-F245-8488-E5C448CA017C}"/>
              </a:ext>
            </a:extLst>
          </p:cNvPr>
          <p:cNvSpPr/>
          <p:nvPr/>
        </p:nvSpPr>
        <p:spPr>
          <a:xfrm>
            <a:off x="1115616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单个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大小固定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例如：从伙伴系统</a:t>
            </a:r>
            <a:br>
              <a:rPr kumimoji="1" lang="en-US" altLang="zh-CN" dirty="0"/>
            </a:br>
            <a:r>
              <a:rPr kumimoji="1" lang="zh-CN" altLang="en-US" dirty="0"/>
              <a:t>分配</a:t>
            </a:r>
            <a:r>
              <a:rPr kumimoji="1" lang="en-US" altLang="zh-CN" dirty="0">
                <a:highlight>
                  <a:srgbClr val="FFFF00"/>
                </a:highlight>
              </a:rPr>
              <a:t>2M</a:t>
            </a:r>
            <a:r>
              <a:rPr kumimoji="1" lang="zh-CN" altLang="en-US" dirty="0"/>
              <a:t>空闲内存</a:t>
            </a:r>
            <a:endParaRPr kumimoji="1" lang="en-US" altLang="zh-CN" dirty="0"/>
          </a:p>
          <a:p>
            <a:pPr algn="ctr"/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402575" y="1190031"/>
            <a:ext cx="6482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把从伙伴系统得到的连续物理页</a:t>
            </a:r>
            <a:r>
              <a:rPr kumimoji="1" lang="zh-CN" altLang="en-US" sz="2000" b="1" dirty="0"/>
              <a:t>划分成若干等份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slot</a:t>
            </a:r>
            <a:r>
              <a:rPr kumimoji="1" lang="zh-CN" altLang="en-US" sz="2000" dirty="0"/>
              <a:t>）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79912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E532E-6CEF-AE0B-5A59-B7F13010F227}"/>
              </a:ext>
            </a:extLst>
          </p:cNvPr>
          <p:cNvSpPr/>
          <p:nvPr/>
        </p:nvSpPr>
        <p:spPr>
          <a:xfrm>
            <a:off x="6238647" y="1927948"/>
            <a:ext cx="15632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8E2530-27C2-5609-7723-86F5CAED000B}"/>
              </a:ext>
            </a:extLst>
          </p:cNvPr>
          <p:cNvSpPr txBox="1"/>
          <p:nvPr/>
        </p:nvSpPr>
        <p:spPr>
          <a:xfrm>
            <a:off x="1963814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09863C-FCA4-9756-76C5-0F65091E78C1}"/>
              </a:ext>
            </a:extLst>
          </p:cNvPr>
          <p:cNvSpPr txBox="1"/>
          <p:nvPr/>
        </p:nvSpPr>
        <p:spPr>
          <a:xfrm>
            <a:off x="6716341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66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599750"/>
            <a:ext cx="5688632" cy="104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91583" y="3257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392AF-C522-183C-168B-5CCC2ED534F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295876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设计：空闲链表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2628071" y="1103100"/>
            <a:ext cx="4031873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如何区分是否空闲？</a:t>
            </a:r>
            <a:r>
              <a:rPr kumimoji="1" lang="zh-CN" altLang="en-US" sz="2000" dirty="0"/>
              <a:t>采用空闲链表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当分配时直接分配一个空闲</a:t>
            </a:r>
            <a:r>
              <a:rPr kumimoji="1" lang="en-US" altLang="zh-CN" sz="2000" dirty="0"/>
              <a:t>slot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07904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20E8-FAA1-1846-92F9-501F834AB7A3}"/>
              </a:ext>
            </a:extLst>
          </p:cNvPr>
          <p:cNvSpPr/>
          <p:nvPr/>
        </p:nvSpPr>
        <p:spPr>
          <a:xfrm>
            <a:off x="971601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98904E-03C3-754D-A5E8-94995AC92156}"/>
              </a:ext>
            </a:extLst>
          </p:cNvPr>
          <p:cNvSpPr/>
          <p:nvPr/>
        </p:nvSpPr>
        <p:spPr>
          <a:xfrm>
            <a:off x="971601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306797-DF09-2B40-B93A-F8F62B02D4E2}"/>
              </a:ext>
            </a:extLst>
          </p:cNvPr>
          <p:cNvSpPr/>
          <p:nvPr/>
        </p:nvSpPr>
        <p:spPr>
          <a:xfrm>
            <a:off x="971601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F37443-30CF-154D-9960-8403FE61CA43}"/>
              </a:ext>
            </a:extLst>
          </p:cNvPr>
          <p:cNvSpPr/>
          <p:nvPr/>
        </p:nvSpPr>
        <p:spPr>
          <a:xfrm>
            <a:off x="971601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95EA0B-FFDF-4D49-BAF9-2BA8385058A4}"/>
              </a:ext>
            </a:extLst>
          </p:cNvPr>
          <p:cNvSpPr/>
          <p:nvPr/>
        </p:nvSpPr>
        <p:spPr>
          <a:xfrm>
            <a:off x="971601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ED1B14-693D-B946-BA0E-74D67A9AB8B2}"/>
              </a:ext>
            </a:extLst>
          </p:cNvPr>
          <p:cNvSpPr/>
          <p:nvPr/>
        </p:nvSpPr>
        <p:spPr>
          <a:xfrm>
            <a:off x="971601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7992360" y="2389468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7992360" y="290207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012316" y="403232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012316" y="334430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B9DF83-D784-B6D5-193B-69325A03E655}"/>
              </a:ext>
            </a:extLst>
          </p:cNvPr>
          <p:cNvSpPr txBox="1"/>
          <p:nvPr/>
        </p:nvSpPr>
        <p:spPr>
          <a:xfrm>
            <a:off x="1819797" y="48673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094E0E-B8C1-67CE-CAFD-B7F28B483A83}"/>
              </a:ext>
            </a:extLst>
          </p:cNvPr>
          <p:cNvSpPr txBox="1"/>
          <p:nvPr/>
        </p:nvSpPr>
        <p:spPr>
          <a:xfrm>
            <a:off x="6716344" y="48236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0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设计：分配与释放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242177" y="1183340"/>
            <a:ext cx="709681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分配</a:t>
            </a:r>
            <a:r>
              <a:rPr kumimoji="1" lang="en-US" altLang="zh-CN" dirty="0"/>
              <a:t>N</a:t>
            </a:r>
            <a:r>
              <a:rPr kumimoji="1" lang="zh-CN" altLang="en-US" dirty="0"/>
              <a:t>字节：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 定位到大小最合适的资源池（假设只有一个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中取走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指向的第一个</a:t>
            </a:r>
            <a:r>
              <a:rPr kumimoji="1" lang="en-US" altLang="zh-CN" dirty="0"/>
              <a:t>slot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释放：将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指针指向待释放内存（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6136300" y="2582169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6136300" y="257576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6136300" y="304383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6136300" y="348680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6136300" y="4638937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6136300" y="3943237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8260516" y="265873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8260516" y="3171346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280472" y="430159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280472" y="361357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338675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338675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338675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338675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338675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338675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环形箭头 30">
            <a:extLst>
              <a:ext uri="{FF2B5EF4-FFF2-40B4-BE49-F238E27FC236}">
                <a16:creationId xmlns:a16="http://schemas.microsoft.com/office/drawing/2014/main" id="{4BB57DDB-5076-7745-9647-16AC1D3242AC}"/>
              </a:ext>
            </a:extLst>
          </p:cNvPr>
          <p:cNvSpPr/>
          <p:nvPr/>
        </p:nvSpPr>
        <p:spPr>
          <a:xfrm rot="5400000">
            <a:off x="2462891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环形箭头 31">
            <a:extLst>
              <a:ext uri="{FF2B5EF4-FFF2-40B4-BE49-F238E27FC236}">
                <a16:creationId xmlns:a16="http://schemas.microsoft.com/office/drawing/2014/main" id="{FC86EA2D-4778-A04D-9D0B-8116E8CA2F5E}"/>
              </a:ext>
            </a:extLst>
          </p:cNvPr>
          <p:cNvSpPr/>
          <p:nvPr/>
        </p:nvSpPr>
        <p:spPr>
          <a:xfrm rot="5400000">
            <a:off x="2462891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8364C8BB-DEBE-164D-8398-B1B3097C0DAA}"/>
              </a:ext>
            </a:extLst>
          </p:cNvPr>
          <p:cNvSpPr/>
          <p:nvPr/>
        </p:nvSpPr>
        <p:spPr>
          <a:xfrm rot="5400000">
            <a:off x="2482847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1BAC3350-8852-8640-B2D2-AACCF823AEAA}"/>
              </a:ext>
            </a:extLst>
          </p:cNvPr>
          <p:cNvSpPr/>
          <p:nvPr/>
        </p:nvSpPr>
        <p:spPr>
          <a:xfrm rot="5400000">
            <a:off x="2482847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C48FEA-FD65-1A43-9725-0871D23FB8C1}"/>
              </a:ext>
            </a:extLst>
          </p:cNvPr>
          <p:cNvSpPr/>
          <p:nvPr/>
        </p:nvSpPr>
        <p:spPr>
          <a:xfrm>
            <a:off x="3255980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5DF6D-448C-7E40-8336-9CD44A7008AA}"/>
              </a:ext>
            </a:extLst>
          </p:cNvPr>
          <p:cNvSpPr/>
          <p:nvPr/>
        </p:nvSpPr>
        <p:spPr>
          <a:xfrm>
            <a:off x="3255980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8F2806-C8C9-AC44-8B59-A7DA633EE307}"/>
              </a:ext>
            </a:extLst>
          </p:cNvPr>
          <p:cNvSpPr/>
          <p:nvPr/>
        </p:nvSpPr>
        <p:spPr>
          <a:xfrm>
            <a:off x="3255980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DB814C-A1E9-FC40-B269-6AC130525FE4}"/>
              </a:ext>
            </a:extLst>
          </p:cNvPr>
          <p:cNvSpPr/>
          <p:nvPr/>
        </p:nvSpPr>
        <p:spPr>
          <a:xfrm>
            <a:off x="3255980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B88D21-BDC2-8D47-912D-3B5433844F24}"/>
              </a:ext>
            </a:extLst>
          </p:cNvPr>
          <p:cNvSpPr/>
          <p:nvPr/>
        </p:nvSpPr>
        <p:spPr>
          <a:xfrm>
            <a:off x="3255980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6FADB-A624-3C4A-B06B-639AE08A9367}"/>
              </a:ext>
            </a:extLst>
          </p:cNvPr>
          <p:cNvSpPr/>
          <p:nvPr/>
        </p:nvSpPr>
        <p:spPr>
          <a:xfrm>
            <a:off x="3255980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47523D2C-6F71-014A-9EA0-BB7E4E2816C6}"/>
              </a:ext>
            </a:extLst>
          </p:cNvPr>
          <p:cNvSpPr/>
          <p:nvPr/>
        </p:nvSpPr>
        <p:spPr>
          <a:xfrm rot="5400000">
            <a:off x="5380196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环形箭头 41">
            <a:extLst>
              <a:ext uri="{FF2B5EF4-FFF2-40B4-BE49-F238E27FC236}">
                <a16:creationId xmlns:a16="http://schemas.microsoft.com/office/drawing/2014/main" id="{CF6D2539-5472-0A40-BA3E-A613446F2B79}"/>
              </a:ext>
            </a:extLst>
          </p:cNvPr>
          <p:cNvSpPr/>
          <p:nvPr/>
        </p:nvSpPr>
        <p:spPr>
          <a:xfrm rot="5400000">
            <a:off x="5380196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环形箭头 42">
            <a:extLst>
              <a:ext uri="{FF2B5EF4-FFF2-40B4-BE49-F238E27FC236}">
                <a16:creationId xmlns:a16="http://schemas.microsoft.com/office/drawing/2014/main" id="{860D2543-C372-E743-9167-081847D71275}"/>
              </a:ext>
            </a:extLst>
          </p:cNvPr>
          <p:cNvSpPr/>
          <p:nvPr/>
        </p:nvSpPr>
        <p:spPr>
          <a:xfrm rot="5400000">
            <a:off x="5400152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环形箭头 43">
            <a:extLst>
              <a:ext uri="{FF2B5EF4-FFF2-40B4-BE49-F238E27FC236}">
                <a16:creationId xmlns:a16="http://schemas.microsoft.com/office/drawing/2014/main" id="{BDA23C22-409C-FA41-90A2-08A1637A12F5}"/>
              </a:ext>
            </a:extLst>
          </p:cNvPr>
          <p:cNvSpPr/>
          <p:nvPr/>
        </p:nvSpPr>
        <p:spPr>
          <a:xfrm rot="5400000">
            <a:off x="5400152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7F19C-AEEA-3912-D818-B10DBD2762F6}"/>
              </a:ext>
            </a:extLst>
          </p:cNvPr>
          <p:cNvSpPr txBox="1"/>
          <p:nvPr/>
        </p:nvSpPr>
        <p:spPr>
          <a:xfrm>
            <a:off x="1186873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EC495-FB1C-2D82-112A-45473F8D9DE5}"/>
              </a:ext>
            </a:extLst>
          </p:cNvPr>
          <p:cNvSpPr txBox="1"/>
          <p:nvPr/>
        </p:nvSpPr>
        <p:spPr>
          <a:xfrm>
            <a:off x="4104178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1A156C-2155-7CCC-8A19-53B8C683E2AA}"/>
              </a:ext>
            </a:extLst>
          </p:cNvPr>
          <p:cNvSpPr txBox="1"/>
          <p:nvPr/>
        </p:nvSpPr>
        <p:spPr>
          <a:xfrm>
            <a:off x="6986528" y="51361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58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AAAE-9654-0D4F-85A4-A4F6D031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F681AC-7474-9346-BE70-3F623E80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FD82F7-B76E-054B-914E-7B47DF5EE395}"/>
              </a:ext>
            </a:extLst>
          </p:cNvPr>
          <p:cNvSpPr/>
          <p:nvPr/>
        </p:nvSpPr>
        <p:spPr>
          <a:xfrm>
            <a:off x="5886943" y="8894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D20207-35EC-C542-A02C-A09326040E88}"/>
              </a:ext>
            </a:extLst>
          </p:cNvPr>
          <p:cNvSpPr/>
          <p:nvPr/>
        </p:nvSpPr>
        <p:spPr>
          <a:xfrm>
            <a:off x="5886943" y="8830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ACD0D-3827-6E47-8330-41C7BFF21A38}"/>
              </a:ext>
            </a:extLst>
          </p:cNvPr>
          <p:cNvSpPr/>
          <p:nvPr/>
        </p:nvSpPr>
        <p:spPr>
          <a:xfrm>
            <a:off x="5886943" y="1329245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E4CB25-57D4-A746-BE51-53C3A7066201}"/>
              </a:ext>
            </a:extLst>
          </p:cNvPr>
          <p:cNvSpPr/>
          <p:nvPr/>
        </p:nvSpPr>
        <p:spPr>
          <a:xfrm>
            <a:off x="5886943" y="17941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F0352D-D2E0-D94C-B488-0065A05C31F2}"/>
              </a:ext>
            </a:extLst>
          </p:cNvPr>
          <p:cNvSpPr/>
          <p:nvPr/>
        </p:nvSpPr>
        <p:spPr>
          <a:xfrm>
            <a:off x="5886943" y="29462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BD2945-6E1A-8841-81EA-ABC73964E1CC}"/>
              </a:ext>
            </a:extLst>
          </p:cNvPr>
          <p:cNvSpPr/>
          <p:nvPr/>
        </p:nvSpPr>
        <p:spPr>
          <a:xfrm>
            <a:off x="5886943" y="22505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7323FB36-C997-4141-B575-27704E9AE3EF}"/>
              </a:ext>
            </a:extLst>
          </p:cNvPr>
          <p:cNvSpPr/>
          <p:nvPr/>
        </p:nvSpPr>
        <p:spPr>
          <a:xfrm rot="5400000">
            <a:off x="7740938" y="1236262"/>
            <a:ext cx="900442" cy="720000"/>
          </a:xfrm>
          <a:prstGeom prst="circularArrow">
            <a:avLst>
              <a:gd name="adj1" fmla="val 8632"/>
              <a:gd name="adj2" fmla="val 1142319"/>
              <a:gd name="adj3" fmla="val 20680748"/>
              <a:gd name="adj4" fmla="val 10800000"/>
              <a:gd name="adj5" fmla="val 125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环形箭头 12">
            <a:extLst>
              <a:ext uri="{FF2B5EF4-FFF2-40B4-BE49-F238E27FC236}">
                <a16:creationId xmlns:a16="http://schemas.microsoft.com/office/drawing/2014/main" id="{4C3999DD-767E-C44B-B37D-10FFD8BA7183}"/>
              </a:ext>
            </a:extLst>
          </p:cNvPr>
          <p:cNvSpPr/>
          <p:nvPr/>
        </p:nvSpPr>
        <p:spPr>
          <a:xfrm rot="5400000">
            <a:off x="8031115" y="26088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BCB52FEB-547A-2149-8F99-145D2447849A}"/>
              </a:ext>
            </a:extLst>
          </p:cNvPr>
          <p:cNvSpPr/>
          <p:nvPr/>
        </p:nvSpPr>
        <p:spPr>
          <a:xfrm rot="5400000">
            <a:off x="8031115" y="19208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6D9B65-3835-E140-A793-2C88C441389A}"/>
              </a:ext>
            </a:extLst>
          </p:cNvPr>
          <p:cNvSpPr txBox="1"/>
          <p:nvPr/>
        </p:nvSpPr>
        <p:spPr>
          <a:xfrm>
            <a:off x="376900" y="1566156"/>
            <a:ext cx="478368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</a:rPr>
              <a:t>释放时如何找到</a:t>
            </a:r>
            <a:r>
              <a:rPr kumimoji="1" lang="en-US" altLang="zh-CN" sz="2000" b="1" dirty="0" err="1">
                <a:solidFill>
                  <a:srgbClr val="C00000"/>
                </a:solidFill>
              </a:rPr>
              <a:t>Next_Free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?</a:t>
            </a:r>
          </a:p>
          <a:p>
            <a:endParaRPr kumimoji="1" lang="en-US" altLang="zh-CN" sz="2000" dirty="0"/>
          </a:p>
          <a:p>
            <a:r>
              <a:rPr kumimoji="1" lang="zh-CN" altLang="en-US" dirty="0">
                <a:latin typeface="+mn-ea"/>
              </a:rPr>
              <a:t>提示：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的大小是固定的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思路：根据待释放内存地址计算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起始地址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FA9FFB-158F-D84A-90E6-A91957DC1147}"/>
              </a:ext>
            </a:extLst>
          </p:cNvPr>
          <p:cNvSpPr txBox="1"/>
          <p:nvPr/>
        </p:nvSpPr>
        <p:spPr>
          <a:xfrm>
            <a:off x="6663808" y="41820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slab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9931E-641F-D448-8171-5AB2C8FAF967}"/>
              </a:ext>
            </a:extLst>
          </p:cNvPr>
          <p:cNvSpPr txBox="1"/>
          <p:nvPr/>
        </p:nvSpPr>
        <p:spPr>
          <a:xfrm>
            <a:off x="1043608" y="3077719"/>
            <a:ext cx="466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ADDR &amp; ~(SLAB_SIZE-1)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2F05D-A389-7242-7A04-635311576EE3}"/>
              </a:ext>
            </a:extLst>
          </p:cNvPr>
          <p:cNvSpPr txBox="1"/>
          <p:nvPr/>
        </p:nvSpPr>
        <p:spPr>
          <a:xfrm>
            <a:off x="362498" y="3641300"/>
            <a:ext cx="5708614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思考：上述方法在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kfree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addr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)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接口下可行吗？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问题：没有</a:t>
            </a:r>
            <a:r>
              <a:rPr kumimoji="1" lang="en-US" altLang="zh-CN" dirty="0">
                <a:latin typeface="+mn-ea"/>
              </a:rPr>
              <a:t>size</a:t>
            </a:r>
            <a:r>
              <a:rPr kumimoji="1" lang="zh-CN" altLang="en-US" dirty="0">
                <a:latin typeface="+mn-ea"/>
              </a:rPr>
              <a:t>信息，无法判断</a:t>
            </a:r>
            <a:r>
              <a:rPr kumimoji="1" lang="en-US" altLang="zh-CN" dirty="0" err="1">
                <a:latin typeface="+mn-ea"/>
              </a:rPr>
              <a:t>addr</a:t>
            </a:r>
            <a:r>
              <a:rPr kumimoji="1" lang="zh-CN" altLang="en-US" dirty="0">
                <a:latin typeface="+mn-ea"/>
              </a:rPr>
              <a:t>是被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分配的，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还是伙伴系统分配的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解决方法：在物理页结构体中记录所属</a:t>
            </a:r>
            <a:r>
              <a:rPr kumimoji="1" lang="en-US" altLang="zh-CN" b="1" dirty="0">
                <a:solidFill>
                  <a:srgbClr val="BD374B"/>
                </a:solidFill>
                <a:latin typeface="+mn-ea"/>
              </a:rPr>
              <a:t>slab</a:t>
            </a: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信息</a:t>
            </a:r>
            <a:endParaRPr kumimoji="1" lang="en-US" altLang="zh-CN" b="1" dirty="0">
              <a:solidFill>
                <a:srgbClr val="BD374B"/>
              </a:solidFill>
              <a:latin typeface="+mn-ea"/>
            </a:endParaRPr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B66C9270-36D3-810C-ABF2-0784A2486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7339" r="47535" b="38790"/>
          <a:stretch/>
        </p:blipFill>
        <p:spPr>
          <a:xfrm>
            <a:off x="6118143" y="3669368"/>
            <a:ext cx="2201897" cy="1204356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232AFE-DD07-5666-B72E-8269B3ECFC08}"/>
              </a:ext>
            </a:extLst>
          </p:cNvPr>
          <p:cNvSpPr txBox="1"/>
          <p:nvPr/>
        </p:nvSpPr>
        <p:spPr>
          <a:xfrm>
            <a:off x="6104359" y="4831932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</a:rPr>
              <a:t>+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struct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slab</a:t>
            </a:r>
            <a:r>
              <a:rPr kumimoji="1" lang="zh-CN" altLang="en-US" sz="1600" dirty="0">
                <a:solidFill>
                  <a:srgbClr val="00B050"/>
                </a:solidFill>
              </a:rPr>
              <a:t> *</a:t>
            </a:r>
            <a:r>
              <a:rPr kumimoji="1" lang="en-US" altLang="zh-CN" sz="1600" dirty="0">
                <a:solidFill>
                  <a:srgbClr val="00B050"/>
                </a:solidFill>
              </a:rPr>
              <a:t>slab;</a:t>
            </a:r>
          </a:p>
          <a:p>
            <a:r>
              <a:rPr kumimoji="1" lang="en-US" altLang="zh-CN" sz="1600" dirty="0"/>
              <a:t>};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3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设计：新增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579561" y="1243716"/>
            <a:ext cx="8420895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BD374B"/>
                </a:solidFill>
              </a:rPr>
              <a:t>当某个资源池（例如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字节对应的资源池）中的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已经分配完怎么办？</a:t>
            </a:r>
            <a:endParaRPr kumimoji="1" lang="en-US" altLang="zh-CN" sz="2000" b="1" dirty="0">
              <a:solidFill>
                <a:srgbClr val="BD374B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再从伙伴系统分配一个</a:t>
            </a:r>
            <a:r>
              <a:rPr kumimoji="1" lang="en-US" altLang="zh-CN" sz="2000" dirty="0"/>
              <a:t>slab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1187624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1187624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NULL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1187624" y="302966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1187624" y="348051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1187624" y="4632641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1187624" y="3936941"/>
            <a:ext cx="2304256" cy="7119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3B9F8C-8B8E-9F4D-9F1E-54776C964BAC}"/>
              </a:ext>
            </a:extLst>
          </p:cNvPr>
          <p:cNvSpPr/>
          <p:nvPr/>
        </p:nvSpPr>
        <p:spPr>
          <a:xfrm>
            <a:off x="4788024" y="258068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783CF3-1F2F-5642-8FB4-29FA6AAB6F52}"/>
              </a:ext>
            </a:extLst>
          </p:cNvPr>
          <p:cNvSpPr/>
          <p:nvPr/>
        </p:nvSpPr>
        <p:spPr>
          <a:xfrm>
            <a:off x="4788024" y="257427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433B12D-9264-8F42-B5A4-85C78EA815B5}"/>
              </a:ext>
            </a:extLst>
          </p:cNvPr>
          <p:cNvSpPr/>
          <p:nvPr/>
        </p:nvSpPr>
        <p:spPr>
          <a:xfrm>
            <a:off x="4788024" y="3030706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02D72B3-D790-BC4D-BDEF-E03830708FD6}"/>
              </a:ext>
            </a:extLst>
          </p:cNvPr>
          <p:cNvSpPr/>
          <p:nvPr/>
        </p:nvSpPr>
        <p:spPr>
          <a:xfrm>
            <a:off x="4788024" y="348532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077C88-1E91-9848-B3EB-8F12A6A15F99}"/>
              </a:ext>
            </a:extLst>
          </p:cNvPr>
          <p:cNvSpPr/>
          <p:nvPr/>
        </p:nvSpPr>
        <p:spPr>
          <a:xfrm>
            <a:off x="4788024" y="464649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6FBEB6-B564-8541-8300-18FAE16D1BC2}"/>
              </a:ext>
            </a:extLst>
          </p:cNvPr>
          <p:cNvSpPr/>
          <p:nvPr/>
        </p:nvSpPr>
        <p:spPr>
          <a:xfrm>
            <a:off x="4788024" y="394175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1" name="环形箭头 50">
            <a:extLst>
              <a:ext uri="{FF2B5EF4-FFF2-40B4-BE49-F238E27FC236}">
                <a16:creationId xmlns:a16="http://schemas.microsoft.com/office/drawing/2014/main" id="{9C86F8DD-B743-DE48-B942-7D69547DCD94}"/>
              </a:ext>
            </a:extLst>
          </p:cNvPr>
          <p:cNvSpPr/>
          <p:nvPr/>
        </p:nvSpPr>
        <p:spPr>
          <a:xfrm rot="5400000">
            <a:off x="6912240" y="265725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环形箭头 51">
            <a:extLst>
              <a:ext uri="{FF2B5EF4-FFF2-40B4-BE49-F238E27FC236}">
                <a16:creationId xmlns:a16="http://schemas.microsoft.com/office/drawing/2014/main" id="{0447D5EF-2CA7-654A-ABBA-C8961F78CDF0}"/>
              </a:ext>
            </a:extLst>
          </p:cNvPr>
          <p:cNvSpPr/>
          <p:nvPr/>
        </p:nvSpPr>
        <p:spPr>
          <a:xfrm rot="5400000">
            <a:off x="6912240" y="316986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环形箭头 52">
            <a:extLst>
              <a:ext uri="{FF2B5EF4-FFF2-40B4-BE49-F238E27FC236}">
                <a16:creationId xmlns:a16="http://schemas.microsoft.com/office/drawing/2014/main" id="{1179E3E5-3ABE-7943-A141-1FC4E54D1C4B}"/>
              </a:ext>
            </a:extLst>
          </p:cNvPr>
          <p:cNvSpPr/>
          <p:nvPr/>
        </p:nvSpPr>
        <p:spPr>
          <a:xfrm rot="5400000">
            <a:off x="6932196" y="430010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环形箭头 53">
            <a:extLst>
              <a:ext uri="{FF2B5EF4-FFF2-40B4-BE49-F238E27FC236}">
                <a16:creationId xmlns:a16="http://schemas.microsoft.com/office/drawing/2014/main" id="{5E49A63F-B49C-9E49-A32F-1E7ABCEB080F}"/>
              </a:ext>
            </a:extLst>
          </p:cNvPr>
          <p:cNvSpPr/>
          <p:nvPr/>
        </p:nvSpPr>
        <p:spPr>
          <a:xfrm rot="5400000">
            <a:off x="6932196" y="361208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0A0FB-5366-F148-889C-06D9F83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设计：资源池内组织多个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788D-31E5-4949-977B-F9365A9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443DD-4CC7-734D-A298-73288C79E855}"/>
              </a:ext>
            </a:extLst>
          </p:cNvPr>
          <p:cNvSpPr txBox="1"/>
          <p:nvPr/>
        </p:nvSpPr>
        <p:spPr>
          <a:xfrm>
            <a:off x="579561" y="1243716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</a:rPr>
              <a:t>如何组织多个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slot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？</a:t>
            </a:r>
            <a:r>
              <a:rPr kumimoji="1" lang="zh-CN" altLang="en-US" sz="2000" dirty="0"/>
              <a:t>引入两个指针</a:t>
            </a:r>
            <a:endParaRPr kumimoji="1" lang="en-US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71339-3570-6F48-96D5-26DA79F21EF3}"/>
              </a:ext>
            </a:extLst>
          </p:cNvPr>
          <p:cNvGrpSpPr/>
          <p:nvPr/>
        </p:nvGrpSpPr>
        <p:grpSpPr>
          <a:xfrm>
            <a:off x="1475656" y="2034054"/>
            <a:ext cx="1584176" cy="2533886"/>
            <a:chOff x="1403648" y="2275031"/>
            <a:chExt cx="1584176" cy="25338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CF6479-317D-A24C-BBE1-086A06158C20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BC889-1687-F142-8871-952C82AF5CE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DA01A5-DFB4-604D-8618-46D239F205CB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42A9CC-6C05-8E43-A453-050523D1A9D9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5E0A9A-069C-F842-A569-7951A327E47F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35C13E-5EBD-B043-B034-EAA6F26A31D4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9DD6521-DA10-4348-A624-3A65563BC897}"/>
              </a:ext>
            </a:extLst>
          </p:cNvPr>
          <p:cNvSpPr txBox="1"/>
          <p:nvPr/>
        </p:nvSpPr>
        <p:spPr>
          <a:xfrm>
            <a:off x="107504" y="18493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Current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773021-9308-9448-929C-00C96A29D5B1}"/>
              </a:ext>
            </a:extLst>
          </p:cNvPr>
          <p:cNvCxnSpPr/>
          <p:nvPr/>
        </p:nvCxnSpPr>
        <p:spPr>
          <a:xfrm>
            <a:off x="59884" y="2243643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35CEC-C462-3940-945E-BE0C49A28383}"/>
              </a:ext>
            </a:extLst>
          </p:cNvPr>
          <p:cNvGrpSpPr/>
          <p:nvPr/>
        </p:nvGrpSpPr>
        <p:grpSpPr>
          <a:xfrm>
            <a:off x="4763636" y="2034054"/>
            <a:ext cx="1584176" cy="2533886"/>
            <a:chOff x="1403648" y="2275031"/>
            <a:chExt cx="1584176" cy="25338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845C22-FE76-514E-802B-957C11191A82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1B1AD6-86BF-BD4F-B347-FF3F4EC12CF6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F62E54-A21F-9E48-9A52-65BADEA485F8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E564427-948D-8147-A304-09B1A2404552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77CFE3-3EA2-A640-835A-60850EA72C1A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D62326-7BC8-F44B-9811-96AE508EA0F6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6371463-86CC-4F4C-9C66-8959C7564CE6}"/>
              </a:ext>
            </a:extLst>
          </p:cNvPr>
          <p:cNvSpPr txBox="1"/>
          <p:nvPr/>
        </p:nvSpPr>
        <p:spPr>
          <a:xfrm>
            <a:off x="3487668" y="188074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Partial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47C651-42DD-3849-BE33-193F9C690E05}"/>
              </a:ext>
            </a:extLst>
          </p:cNvPr>
          <p:cNvCxnSpPr/>
          <p:nvPr/>
        </p:nvCxnSpPr>
        <p:spPr>
          <a:xfrm>
            <a:off x="6347812" y="2394094"/>
            <a:ext cx="684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08385A-8B93-A84F-B8FB-B003314FDA45}"/>
              </a:ext>
            </a:extLst>
          </p:cNvPr>
          <p:cNvGrpSpPr/>
          <p:nvPr/>
        </p:nvGrpSpPr>
        <p:grpSpPr>
          <a:xfrm>
            <a:off x="7020272" y="2040459"/>
            <a:ext cx="1584176" cy="2533886"/>
            <a:chOff x="1403648" y="2275031"/>
            <a:chExt cx="1584176" cy="253388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25B6C9D-275D-1A4E-AFE9-89A809270456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0CD53C3-3BF5-BC41-BC02-32471470847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D42164-36BC-5642-AF6A-804B5F335BBD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A99F9CB-AE3D-D84E-9B89-5513D835ADC8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F44BA1-E334-1E4C-9ACC-0A6C07F21F47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1BC7A1-860B-5247-AD06-E3B08F2E261B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DF26187-316D-5349-93EB-11C909BC32AA}"/>
              </a:ext>
            </a:extLst>
          </p:cNvPr>
          <p:cNvCxnSpPr/>
          <p:nvPr/>
        </p:nvCxnSpPr>
        <p:spPr>
          <a:xfrm>
            <a:off x="3347864" y="2239118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10D69-99DB-DA49-8D6D-178D20FC645D}"/>
              </a:ext>
            </a:extLst>
          </p:cNvPr>
          <p:cNvSpPr txBox="1"/>
          <p:nvPr/>
        </p:nvSpPr>
        <p:spPr>
          <a:xfrm>
            <a:off x="210344" y="472751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指向一个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，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并从其中分配；</a:t>
            </a:r>
            <a:endParaRPr kumimoji="1"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当</a:t>
            </a: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全满，则从</a:t>
            </a: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链表中取出一个放入</a:t>
            </a:r>
            <a:r>
              <a:rPr kumimoji="1" lang="en-US" altLang="zh-CN" sz="1600" dirty="0"/>
              <a:t>Current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FFA4B4-B215-1F48-9C60-374A5282A223}"/>
              </a:ext>
            </a:extLst>
          </p:cNvPr>
          <p:cNvSpPr txBox="1"/>
          <p:nvPr/>
        </p:nvSpPr>
        <p:spPr>
          <a:xfrm>
            <a:off x="4572000" y="4727517"/>
            <a:ext cx="461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不再全满，则加入</a:t>
            </a:r>
            <a:r>
              <a:rPr kumimoji="1" lang="en-US" altLang="zh-CN" sz="1600" dirty="0"/>
              <a:t>partial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全空则可还给伙伴系统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0503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1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894414-674B-B3ED-AF18-22076C8FB86D}"/>
              </a:ext>
            </a:extLst>
          </p:cNvPr>
          <p:cNvSpPr txBox="1"/>
          <p:nvPr/>
        </p:nvSpPr>
        <p:spPr>
          <a:xfrm>
            <a:off x="3563888" y="154632"/>
            <a:ext cx="3608680" cy="1156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优势：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减少内部碎片（可根据开发需求）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分配效率高（常数时间）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FB3F2-AD78-CE13-9206-D1058860D159}"/>
              </a:ext>
            </a:extLst>
          </p:cNvPr>
          <p:cNvSpPr txBox="1"/>
          <p:nvPr/>
        </p:nvSpPr>
        <p:spPr>
          <a:xfrm>
            <a:off x="4788024" y="2454355"/>
            <a:ext cx="3608680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思考：选择哪些</a:t>
            </a:r>
            <a:r>
              <a:rPr kumimoji="1" lang="en-US" altLang="zh-CN" sz="1600" dirty="0">
                <a:solidFill>
                  <a:srgbClr val="BD374B"/>
                </a:solidFill>
              </a:rPr>
              <a:t>slot</a:t>
            </a:r>
            <a:r>
              <a:rPr kumimoji="1" lang="zh-CN" altLang="en-US" sz="1600" dirty="0">
                <a:solidFill>
                  <a:srgbClr val="BD374B"/>
                </a:solidFill>
              </a:rPr>
              <a:t>大小？</a:t>
            </a:r>
            <a:endParaRPr kumimoji="1" lang="en-US" altLang="zh-CN" sz="1600" dirty="0">
              <a:solidFill>
                <a:srgbClr val="BD374B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思考：分配与释放的时间复杂度？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2862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突破物理内存容量限制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：物理内存容量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应用进程需求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1C460-3D06-A16A-2DFE-DAF65B5B23B7}"/>
              </a:ext>
            </a:extLst>
          </p:cNvPr>
          <p:cNvSpPr txBox="1"/>
          <p:nvPr/>
        </p:nvSpPr>
        <p:spPr>
          <a:xfrm>
            <a:off x="1575138" y="27873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腾讯会议占用</a:t>
            </a:r>
            <a:r>
              <a:rPr kumimoji="1" lang="en-US" altLang="zh-CN" dirty="0">
                <a:latin typeface="+mn-ea"/>
              </a:rPr>
              <a:t>2GB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8AF8D-DFFB-7F88-018D-D6F86AFC487F}"/>
              </a:ext>
            </a:extLst>
          </p:cNvPr>
          <p:cNvSpPr txBox="1"/>
          <p:nvPr/>
        </p:nvSpPr>
        <p:spPr>
          <a:xfrm>
            <a:off x="6392741" y="157148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手机总内存大小</a:t>
            </a:r>
            <a:r>
              <a:rPr kumimoji="1" lang="en-US" altLang="zh-CN" dirty="0">
                <a:latin typeface="+mn-ea"/>
              </a:rPr>
              <a:t>12GB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028" name="Picture 4" descr="Huawei Mate X5 now available for Mate X3 pricing as new foldable flagship  contender - NotebookCheck.net News">
            <a:extLst>
              <a:ext uri="{FF2B5EF4-FFF2-40B4-BE49-F238E27FC236}">
                <a16:creationId xmlns:a16="http://schemas.microsoft.com/office/drawing/2014/main" id="{74B746E0-8077-E3FA-7CE7-3102ACFC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1" y="1315577"/>
            <a:ext cx="6156176" cy="20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05878-BD19-4DAD-695A-1E30868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" y="3515387"/>
            <a:ext cx="7772400" cy="20858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2870C1-4017-DB53-CBD6-55B1C05B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88" y="2910883"/>
            <a:ext cx="2808312" cy="5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>
                <a:highlight>
                  <a:srgbClr val="FFFF00"/>
                </a:highlight>
              </a:rPr>
              <a:t>Swap</a:t>
            </a:r>
            <a:r>
              <a:rPr kumimoji="1" lang="zh-CN" altLang="en-US" sz="2000" dirty="0">
                <a:highlight>
                  <a:srgbClr val="FFFF00"/>
                </a:highlight>
              </a:rPr>
              <a:t>分区</a:t>
            </a:r>
            <a:r>
              <a:rPr kumimoji="1" lang="zh-CN" altLang="en-US" sz="2000" dirty="0"/>
              <a:t>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B477-41D1-B940-8675-CA586966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职责：分配物理内存资源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F446C-97F6-F34F-B88C-070FA59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引入虚拟内存后，物理内存分配主要在以下四个场景出现：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用户态应用程序触发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（延迟映射）时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此时内核需要分配物理内存页，映射到对应的虚拟页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内核自己申请内存并使用时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如用于内核自身的数据结构，通常通过</a:t>
            </a:r>
            <a:r>
              <a:rPr kumimoji="1" lang="en-US" altLang="zh-CN" sz="1800" dirty="0" err="1"/>
              <a:t>kmalloc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完成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发生换页（</a:t>
            </a:r>
            <a:r>
              <a:rPr kumimoji="1" lang="en-US" altLang="zh-CN" sz="2000" dirty="0"/>
              <a:t>swapping</a:t>
            </a:r>
            <a:r>
              <a:rPr kumimoji="1" lang="zh-CN" altLang="en-US" sz="2000" dirty="0"/>
              <a:t>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通过磁盘来扩展物理内存的容量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内核申请用于设备的</a:t>
            </a:r>
            <a:r>
              <a:rPr kumimoji="1" lang="en-US" altLang="zh-CN" sz="2000" dirty="0"/>
              <a:t>DMA</a:t>
            </a:r>
            <a:r>
              <a:rPr kumimoji="1" lang="zh-CN" altLang="en-US" sz="2000" dirty="0"/>
              <a:t>内存时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DMA</a:t>
            </a:r>
            <a:r>
              <a:rPr kumimoji="1" lang="zh-CN" altLang="en-US" sz="1800" dirty="0"/>
              <a:t>内存通常需要连续的物理页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981EE-79CF-2347-A146-5320ACD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9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4600-E16E-C045-9A09-89F57BF8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换页示例：换出与换入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DE630-238C-8C43-BF7B-3D35A413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96E06-1FD1-F24E-9986-592A5E4C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1356"/>
            <a:ext cx="8686800" cy="3471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B7F1AB-2E32-9F4A-8F67-CCE9E63C3D8A}"/>
              </a:ext>
            </a:extLst>
          </p:cNvPr>
          <p:cNvSpPr txBox="1"/>
          <p:nvPr/>
        </p:nvSpPr>
        <p:spPr>
          <a:xfrm>
            <a:off x="1306766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A5148E-6EE6-984A-8222-8227551802BD}"/>
              </a:ext>
            </a:extLst>
          </p:cNvPr>
          <p:cNvSpPr txBox="1"/>
          <p:nvPr/>
        </p:nvSpPr>
        <p:spPr>
          <a:xfrm>
            <a:off x="4354022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3EB8C-D644-8C48-B8C5-298B97C9A699}"/>
              </a:ext>
            </a:extLst>
          </p:cNvPr>
          <p:cNvSpPr txBox="1"/>
          <p:nvPr/>
        </p:nvSpPr>
        <p:spPr>
          <a:xfrm>
            <a:off x="7620000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D44AD-3DDB-2029-7508-AAB863ACF5B5}"/>
              </a:ext>
            </a:extLst>
          </p:cNvPr>
          <p:cNvSpPr/>
          <p:nvPr/>
        </p:nvSpPr>
        <p:spPr>
          <a:xfrm>
            <a:off x="2699792" y="1129308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A39F02-81AB-60A4-D37A-35C6C7D5B9D5}"/>
              </a:ext>
            </a:extLst>
          </p:cNvPr>
          <p:cNvSpPr/>
          <p:nvPr/>
        </p:nvSpPr>
        <p:spPr>
          <a:xfrm>
            <a:off x="5890353" y="1099592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BB7F3928-36BA-B8C5-FEE1-A5BEB2AA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5" y="1267795"/>
            <a:ext cx="5638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7C5A-AC6D-C842-BA02-2B5ADD75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如何判断缺页异常是由于换页引起的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429B1-7CFD-1F49-983E-A4485D8A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导致缺页异常的三种可能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访问非法虚拟地址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按需分配（尚未分配真正的物理页）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内存页数据被换出到磁盘上（第三种）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en-US" altLang="zh-CN" dirty="0">
                <a:solidFill>
                  <a:srgbClr val="BD374B"/>
                </a:solidFill>
                <a:latin typeface="+mn-ea"/>
                <a:ea typeface="+mn-ea"/>
              </a:rPr>
              <a:t>OS</a:t>
            </a:r>
            <a:r>
              <a:rPr kumimoji="1" lang="zh-CN" altLang="en-US" dirty="0">
                <a:solidFill>
                  <a:srgbClr val="BD374B"/>
                </a:solidFill>
                <a:latin typeface="+mn-ea"/>
                <a:ea typeface="+mn-ea"/>
              </a:rPr>
              <a:t>如何区分？</a:t>
            </a:r>
            <a:endParaRPr kumimoji="1" lang="en-US" altLang="zh-CN" dirty="0">
              <a:solidFill>
                <a:srgbClr val="BD374B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区分是否为合法虚拟地址（合法缺页异常）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kumimoji="1" lang="zh-CN" altLang="en-US" dirty="0">
                <a:highlight>
                  <a:srgbClr val="FFFF00"/>
                </a:highlight>
              </a:rPr>
              <a:t>页表项内容区分是按需分配还是需要换入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02996-5648-1843-9564-0B455B70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BB783-BAC3-EE9D-2576-CA237B98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A774E-B519-8F22-1A72-2BF7AC4A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</a:rPr>
              <a:t>应用进程地址空间中的虚拟页可能存在四种状态</a:t>
            </a:r>
            <a:r>
              <a:rPr kumimoji="1" lang="zh-CN" altLang="en-US" b="0" dirty="0">
                <a:latin typeface="+mn-ea"/>
                <a:ea typeface="+mn-ea"/>
              </a:rPr>
              <a:t>，分别是：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1. </a:t>
            </a:r>
            <a:r>
              <a:rPr kumimoji="1" lang="zh-CN" altLang="en-US" b="0" dirty="0">
                <a:latin typeface="+mn-ea"/>
                <a:ea typeface="+mn-ea"/>
              </a:rPr>
              <a:t>未分配；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2. </a:t>
            </a:r>
            <a:r>
              <a:rPr kumimoji="1" lang="zh-CN" altLang="en-US" b="0" dirty="0">
                <a:latin typeface="+mn-ea"/>
                <a:ea typeface="+mn-ea"/>
              </a:rPr>
              <a:t>已分配但尚未为其分配物理页；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3. </a:t>
            </a:r>
            <a:r>
              <a:rPr kumimoji="1" lang="zh-CN" altLang="en-US" b="0" dirty="0">
                <a:latin typeface="+mn-ea"/>
                <a:ea typeface="+mn-ea"/>
              </a:rPr>
              <a:t>已分配且映射到物理页；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4. </a:t>
            </a:r>
            <a:r>
              <a:rPr kumimoji="1" lang="zh-CN" altLang="en-US" b="0" dirty="0">
                <a:latin typeface="+mn-ea"/>
                <a:ea typeface="+mn-ea"/>
              </a:rPr>
              <a:t>已分配但对应物理页被换出。</a:t>
            </a: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1" lang="zh-CN" altLang="en-US" b="0" dirty="0">
                <a:latin typeface="+mn-ea"/>
                <a:ea typeface="+mn-ea"/>
              </a:rPr>
              <a:t>请问当应用进程访问某虚拟页时，在上述四种状态下，操作系统会分别做什么？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C2411-2871-1C26-C10D-ADDE25F1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79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D31-0427-1118-7CF3-E92284E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：何时进行换出操作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ECEA1-8B4D-47E5-13E6-EDE8491C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策略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当用完所有物理页后，再按需换出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回顾：</a:t>
            </a:r>
            <a:r>
              <a:rPr kumimoji="1" lang="en-US" altLang="zh-CN" sz="2000" dirty="0" err="1">
                <a:latin typeface="+mn-ea"/>
                <a:ea typeface="+mn-ea"/>
              </a:rPr>
              <a:t>alloc_page</a:t>
            </a:r>
            <a:r>
              <a:rPr kumimoji="1" lang="zh-CN" altLang="en-US" sz="2000" dirty="0">
                <a:latin typeface="+mn-ea"/>
                <a:ea typeface="+mn-ea"/>
              </a:rPr>
              <a:t>，通过伙伴系统进行内存分配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问题：当内存资源紧张时，大部分物理页分配操作都需要触发换出，造成分配时延高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200" dirty="0">
                <a:latin typeface="+mn-ea"/>
                <a:ea typeface="+mn-ea"/>
              </a:rPr>
              <a:t>策略</a:t>
            </a:r>
            <a:r>
              <a:rPr kumimoji="1" lang="en-US" altLang="zh-CN" sz="2200" dirty="0">
                <a:latin typeface="+mn-ea"/>
                <a:ea typeface="+mn-ea"/>
              </a:rPr>
              <a:t>B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设立阈值，在空闲的物理页数量低于阈值时，操作系统择机（如系统空闲时） 换出部分页，直到空闲页数量超过阈值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en-US" altLang="zh-CN" sz="2000" dirty="0">
                <a:latin typeface="+mn-ea"/>
                <a:ea typeface="+mn-ea"/>
              </a:rPr>
              <a:t>Linux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Watermark</a:t>
            </a:r>
            <a:r>
              <a:rPr kumimoji="1" lang="zh-CN" altLang="en-US" sz="2000" dirty="0">
                <a:latin typeface="+mn-ea"/>
                <a:ea typeface="+mn-ea"/>
              </a:rPr>
              <a:t>：高水位线、低水位线、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最小水位线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53C99-0E55-7121-9C00-F0D75E69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回顾：延迟映射 </a:t>
            </a:r>
            <a:r>
              <a:rPr kumimoji="1" lang="en-US" altLang="zh-CN" sz="3600" dirty="0"/>
              <a:t>vs.</a:t>
            </a:r>
            <a:r>
              <a:rPr kumimoji="1" lang="zh-CN" altLang="en-US" sz="3600" dirty="0"/>
              <a:t> 立即映射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劣势：缺页异常导致访问延迟增加（</a:t>
            </a:r>
            <a:r>
              <a:rPr kumimoji="1" lang="zh-CN" altLang="en-US" sz="2400" dirty="0">
                <a:highlight>
                  <a:srgbClr val="FFFF00"/>
                </a:highlight>
              </a:rPr>
              <a:t>换页面临相似问题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的策略（预测相邻的虚拟页也会被访问，提前映射）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在节约内存和减少缺页异常次数之间取得平衡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58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：换页机制的代价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优势：突破物理内存容量限制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磁盘操作导致访问</a:t>
            </a:r>
            <a:r>
              <a:rPr kumimoji="1" lang="zh-CN" altLang="en-US" sz="2400" dirty="0">
                <a:highlight>
                  <a:srgbClr val="FFFF00"/>
                </a:highlight>
              </a:rPr>
              <a:t>延迟增加</a:t>
            </a:r>
            <a:endParaRPr kumimoji="1" lang="en-US" altLang="zh-CN" sz="24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预取机制 （</a:t>
            </a:r>
            <a:r>
              <a:rPr kumimoji="1" lang="en-US" altLang="zh-CN" sz="2000" dirty="0">
                <a:solidFill>
                  <a:srgbClr val="C00000"/>
                </a:solidFill>
              </a:rPr>
              <a:t>Prefetching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预测接卸来进程要使用的页，提前换入</a:t>
            </a:r>
            <a:endParaRPr kumimoji="1"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在缺页异常处理函数中，根据应用程序访存具有的空间本地性进行预取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15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BF36-836A-A8BB-B4F1-D783C53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：如何选择换出的页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915-6E22-A840-FF20-3EBDC79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页替换策略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选择一些物理页换出到磁盘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猜测哪些页面</a:t>
            </a:r>
            <a:r>
              <a:rPr kumimoji="1" lang="zh-CN" altLang="en-US" b="1" dirty="0">
                <a:highlight>
                  <a:srgbClr val="FFFF00"/>
                </a:highlight>
              </a:rPr>
              <a:t>应该</a:t>
            </a:r>
            <a:r>
              <a:rPr kumimoji="1" lang="zh-CN" altLang="en-US" dirty="0">
                <a:highlight>
                  <a:srgbClr val="FFFF00"/>
                </a:highlight>
              </a:rPr>
              <a:t>被换出</a:t>
            </a:r>
            <a:r>
              <a:rPr kumimoji="1" lang="zh-CN" altLang="en-US" dirty="0"/>
              <a:t>（短期内大概率不会被访问）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策略实现的开销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D2094-D320-6766-EB72-0839605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3C28-A504-0343-9DF6-3FE1C64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理想的换页策略（</a:t>
            </a:r>
            <a:r>
              <a:rPr kumimoji="1" lang="en-US" altLang="zh-CN" dirty="0"/>
              <a:t>OPT</a:t>
            </a:r>
            <a:r>
              <a:rPr kumimoji="1" lang="zh-CN" altLang="en-US" dirty="0"/>
              <a:t>策略）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819CB5-2F0D-5F41-99EF-028DA77F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3" y="3044816"/>
            <a:ext cx="8817354" cy="210632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AB3B-A95C-C440-932B-DF0557EB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A2E6A-7A1C-2D46-ADC1-3317641510BE}"/>
              </a:ext>
            </a:extLst>
          </p:cNvPr>
          <p:cNvSpPr txBox="1"/>
          <p:nvPr/>
        </p:nvSpPr>
        <p:spPr>
          <a:xfrm>
            <a:off x="322920" y="1248096"/>
            <a:ext cx="582723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假设物理内存中可以存放</a:t>
            </a:r>
            <a:r>
              <a:rPr kumimoji="1" lang="zh-CN" altLang="en-US" sz="2000" dirty="0">
                <a:highlight>
                  <a:srgbClr val="FFFF00"/>
                </a:highlight>
                <a:latin typeface="+mn-ea"/>
              </a:rPr>
              <a:t>三个物理页</a:t>
            </a:r>
            <a:r>
              <a:rPr kumimoji="1" lang="zh-CN" altLang="en-US" sz="2000" dirty="0">
                <a:latin typeface="+mn-ea"/>
              </a:rPr>
              <a:t>，初始为空，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某应用程序一共需要访问物理页面 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～</a:t>
            </a:r>
            <a:r>
              <a:rPr kumimoji="1" lang="en-US" altLang="zh-CN" sz="2000" dirty="0">
                <a:latin typeface="+mn-ea"/>
              </a:rPr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OPT</a:t>
            </a:r>
            <a:r>
              <a:rPr kumimoji="1" lang="zh-CN" altLang="en-US" sz="2000" dirty="0">
                <a:latin typeface="+mn-ea"/>
              </a:rPr>
              <a:t>：优先换出未来最长时间内不会再访问的页面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40A5D7-A487-AC49-987A-D2F10F35E202}"/>
              </a:ext>
            </a:extLst>
          </p:cNvPr>
          <p:cNvCxnSpPr>
            <a:cxnSpLocks/>
          </p:cNvCxnSpPr>
          <p:nvPr/>
        </p:nvCxnSpPr>
        <p:spPr>
          <a:xfrm>
            <a:off x="323528" y="2929508"/>
            <a:ext cx="84969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30832F2-5FCF-0ACF-3991-56A50A79C662}"/>
              </a:ext>
            </a:extLst>
          </p:cNvPr>
          <p:cNvSpPr/>
          <p:nvPr/>
        </p:nvSpPr>
        <p:spPr>
          <a:xfrm>
            <a:off x="277180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C4A117-EBE0-81F4-BCDF-984EFACDE68C}"/>
              </a:ext>
            </a:extLst>
          </p:cNvPr>
          <p:cNvSpPr/>
          <p:nvPr/>
        </p:nvSpPr>
        <p:spPr>
          <a:xfrm>
            <a:off x="3266219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EACB4-2D67-64B4-F606-07A13A70CFA7}"/>
              </a:ext>
            </a:extLst>
          </p:cNvPr>
          <p:cNvSpPr/>
          <p:nvPr/>
        </p:nvSpPr>
        <p:spPr>
          <a:xfrm>
            <a:off x="3760638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DFC85-7C6A-1F47-1B2B-551E779798D3}"/>
              </a:ext>
            </a:extLst>
          </p:cNvPr>
          <p:cNvSpPr/>
          <p:nvPr/>
        </p:nvSpPr>
        <p:spPr>
          <a:xfrm>
            <a:off x="425505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74EF92-B2CB-6F16-1E01-432CEF97ED8F}"/>
              </a:ext>
            </a:extLst>
          </p:cNvPr>
          <p:cNvSpPr/>
          <p:nvPr/>
        </p:nvSpPr>
        <p:spPr>
          <a:xfrm>
            <a:off x="474947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8D11B7-0363-66B1-5AA9-C81BB778F8E3}"/>
              </a:ext>
            </a:extLst>
          </p:cNvPr>
          <p:cNvSpPr/>
          <p:nvPr/>
        </p:nvSpPr>
        <p:spPr>
          <a:xfrm>
            <a:off x="524389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219E2B-BAE6-7C2F-995C-694F07FA4886}"/>
              </a:ext>
            </a:extLst>
          </p:cNvPr>
          <p:cNvSpPr/>
          <p:nvPr/>
        </p:nvSpPr>
        <p:spPr>
          <a:xfrm>
            <a:off x="585466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60676-B231-AD93-41E0-CCBF1B037775}"/>
              </a:ext>
            </a:extLst>
          </p:cNvPr>
          <p:cNvSpPr/>
          <p:nvPr/>
        </p:nvSpPr>
        <p:spPr>
          <a:xfrm>
            <a:off x="634908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B54519-E16F-A039-CA7F-24EA0F923864}"/>
              </a:ext>
            </a:extLst>
          </p:cNvPr>
          <p:cNvSpPr/>
          <p:nvPr/>
        </p:nvSpPr>
        <p:spPr>
          <a:xfrm>
            <a:off x="6843505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164C0-4FF7-699E-E408-A056EF31E2C4}"/>
              </a:ext>
            </a:extLst>
          </p:cNvPr>
          <p:cNvSpPr/>
          <p:nvPr/>
        </p:nvSpPr>
        <p:spPr>
          <a:xfrm>
            <a:off x="7337924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CB3E4E-6142-8413-C090-F57129B1CA00}"/>
              </a:ext>
            </a:extLst>
          </p:cNvPr>
          <p:cNvSpPr/>
          <p:nvPr/>
        </p:nvSpPr>
        <p:spPr>
          <a:xfrm>
            <a:off x="783234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1B1AE-3BB8-6C57-BE76-975DB0F3B08C}"/>
              </a:ext>
            </a:extLst>
          </p:cNvPr>
          <p:cNvSpPr/>
          <p:nvPr/>
        </p:nvSpPr>
        <p:spPr>
          <a:xfrm>
            <a:off x="832676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16AE5B46-3F33-662F-AA1E-6858C686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" y="113767"/>
            <a:ext cx="8915282" cy="5652906"/>
          </a:xfrm>
          <a:prstGeom prst="rect">
            <a:avLst/>
          </a:prstGeom>
        </p:spPr>
      </p:pic>
      <p:pic>
        <p:nvPicPr>
          <p:cNvPr id="22" name="图片 21" descr="文本, 表格&#10;&#10;描述已自动生成">
            <a:extLst>
              <a:ext uri="{FF2B5EF4-FFF2-40B4-BE49-F238E27FC236}">
                <a16:creationId xmlns:a16="http://schemas.microsoft.com/office/drawing/2014/main" id="{3494838B-81E3-FDDE-44B6-15042DA52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" y="0"/>
            <a:ext cx="9086028" cy="58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策略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0E10B5-FD62-7448-B0B9-D5D7424C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" y="2980703"/>
            <a:ext cx="8976485" cy="225306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2926482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76140" y="1205154"/>
            <a:ext cx="6340197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操作系统维护一个队列用于记录换入内存的物理页号，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每换入一个物理页就把其页号加到队尾，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因此最先换进的物理页号总是处于队头位置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22D6D2-D49B-D6ED-365E-48447FB9FABD}"/>
              </a:ext>
            </a:extLst>
          </p:cNvPr>
          <p:cNvSpPr/>
          <p:nvPr/>
        </p:nvSpPr>
        <p:spPr>
          <a:xfrm>
            <a:off x="277180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6CD1B9-44A4-89A4-FEC3-A6AB83DC0FBB}"/>
              </a:ext>
            </a:extLst>
          </p:cNvPr>
          <p:cNvSpPr/>
          <p:nvPr/>
        </p:nvSpPr>
        <p:spPr>
          <a:xfrm>
            <a:off x="3266219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6E5D5-AB04-2D46-3A9E-BB7BB096D571}"/>
              </a:ext>
            </a:extLst>
          </p:cNvPr>
          <p:cNvSpPr/>
          <p:nvPr/>
        </p:nvSpPr>
        <p:spPr>
          <a:xfrm>
            <a:off x="3760638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62E5C-386E-8B63-85D0-0D6198F3DFAA}"/>
              </a:ext>
            </a:extLst>
          </p:cNvPr>
          <p:cNvSpPr/>
          <p:nvPr/>
        </p:nvSpPr>
        <p:spPr>
          <a:xfrm>
            <a:off x="425505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713DD5-9393-00AA-A54B-6048BA0B9333}"/>
              </a:ext>
            </a:extLst>
          </p:cNvPr>
          <p:cNvSpPr/>
          <p:nvPr/>
        </p:nvSpPr>
        <p:spPr>
          <a:xfrm>
            <a:off x="474947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02D393-51E4-A103-3226-4631ECC7CBB1}"/>
              </a:ext>
            </a:extLst>
          </p:cNvPr>
          <p:cNvSpPr/>
          <p:nvPr/>
        </p:nvSpPr>
        <p:spPr>
          <a:xfrm>
            <a:off x="524389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D4C7D8-183E-B860-1D61-1350AD863FC1}"/>
              </a:ext>
            </a:extLst>
          </p:cNvPr>
          <p:cNvSpPr/>
          <p:nvPr/>
        </p:nvSpPr>
        <p:spPr>
          <a:xfrm>
            <a:off x="585466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65C34-E4BA-7F27-577B-B510D42EC066}"/>
              </a:ext>
            </a:extLst>
          </p:cNvPr>
          <p:cNvSpPr/>
          <p:nvPr/>
        </p:nvSpPr>
        <p:spPr>
          <a:xfrm>
            <a:off x="634908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2E03C7-EC0B-8C12-1226-6CE0F3049599}"/>
              </a:ext>
            </a:extLst>
          </p:cNvPr>
          <p:cNvSpPr/>
          <p:nvPr/>
        </p:nvSpPr>
        <p:spPr>
          <a:xfrm>
            <a:off x="6843505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A8C6EC-CA16-6B45-4FCC-B834E776BD7D}"/>
              </a:ext>
            </a:extLst>
          </p:cNvPr>
          <p:cNvSpPr/>
          <p:nvPr/>
        </p:nvSpPr>
        <p:spPr>
          <a:xfrm>
            <a:off x="7337924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34ED3-CBDC-90E5-0937-693329DC5A1A}"/>
              </a:ext>
            </a:extLst>
          </p:cNvPr>
          <p:cNvSpPr/>
          <p:nvPr/>
        </p:nvSpPr>
        <p:spPr>
          <a:xfrm>
            <a:off x="783234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E97000-006B-C7F2-6749-E9AEC074B9DE}"/>
              </a:ext>
            </a:extLst>
          </p:cNvPr>
          <p:cNvSpPr/>
          <p:nvPr/>
        </p:nvSpPr>
        <p:spPr>
          <a:xfrm>
            <a:off x="832676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文本, 应用程序&#10;&#10;描述已自动生成">
            <a:extLst>
              <a:ext uri="{FF2B5EF4-FFF2-40B4-BE49-F238E27FC236}">
                <a16:creationId xmlns:a16="http://schemas.microsoft.com/office/drawing/2014/main" id="{DE7840DD-F5CB-1599-D06D-9E604FC34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8" y="-2875"/>
            <a:ext cx="8765161" cy="56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29B1E-7915-A845-8D58-8000DB09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Belady’s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951E-4CC2-334F-851C-007ACC99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访问顺序：</a:t>
            </a:r>
            <a:r>
              <a:rPr kumimoji="1" lang="en-US" altLang="zh-CN" sz="2400" dirty="0"/>
              <a:t>1, 2, 3, 4, 1, 2, 5, 1, 2, 3, 4, 5</a:t>
            </a:r>
          </a:p>
          <a:p>
            <a:pPr lvl="1"/>
            <a:r>
              <a:rPr kumimoji="1" lang="en" altLang="zh-CN" sz="2000" dirty="0"/>
              <a:t>3</a:t>
            </a:r>
            <a:r>
              <a:rPr kumimoji="1" lang="zh-CN" altLang="en" sz="2000" dirty="0"/>
              <a:t>个物理</a:t>
            </a:r>
            <a:r>
              <a:rPr kumimoji="1" lang="zh-CN" altLang="en-US" sz="2000" dirty="0"/>
              <a:t>页：几次缺页异常？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4</a:t>
            </a:r>
            <a:r>
              <a:rPr kumimoji="1" lang="zh-CN" altLang="en" sz="2000" dirty="0"/>
              <a:t>个物理页</a:t>
            </a:r>
            <a:r>
              <a:rPr kumimoji="1" lang="zh-CN" altLang="en-US" sz="2000" dirty="0"/>
              <a:t>：几次缺页异常？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E149-5FEC-1F46-BA87-549C33DD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CE9FC-CA46-8740-99C1-B6007268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730294"/>
            <a:ext cx="3325477" cy="21830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215259-9EB7-32F3-B0BC-B06D456B7D64}"/>
              </a:ext>
            </a:extLst>
          </p:cNvPr>
          <p:cNvSpPr txBox="1"/>
          <p:nvPr/>
        </p:nvSpPr>
        <p:spPr>
          <a:xfrm>
            <a:off x="4503324" y="1849388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9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A628B-748E-3942-80D9-61C907EF8B1F}"/>
              </a:ext>
            </a:extLst>
          </p:cNvPr>
          <p:cNvSpPr txBox="1"/>
          <p:nvPr/>
        </p:nvSpPr>
        <p:spPr>
          <a:xfrm>
            <a:off x="4427984" y="228143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10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8EACEF-EBFC-4125-2717-1AE7C7127BF3}"/>
              </a:ext>
            </a:extLst>
          </p:cNvPr>
          <p:cNvSpPr txBox="1"/>
          <p:nvPr/>
        </p:nvSpPr>
        <p:spPr>
          <a:xfrm>
            <a:off x="600445" y="5016374"/>
            <a:ext cx="7571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chemeClr val="accent1"/>
                </a:solidFill>
              </a:rPr>
              <a:t>Belady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异常：使用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FIFO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策略，物理资源增加反而导致了性能下降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时，与物理内存是否有关？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</a:t>
            </a:r>
            <a:r>
              <a:rPr kumimoji="1" lang="zh-CN" altLang="en-US" sz="2000" b="1" dirty="0"/>
              <a:t>重复执行触发</a:t>
            </a:r>
            <a:r>
              <a:rPr kumimoji="1" lang="en-US" altLang="zh-CN" sz="2000" b="1" dirty="0"/>
              <a:t>page-fault</a:t>
            </a:r>
            <a:r>
              <a:rPr kumimoji="1" lang="zh-CN" altLang="en-US" sz="2000" b="1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8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51520" y="1417340"/>
            <a:ext cx="894988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FIFO </a:t>
            </a:r>
            <a:r>
              <a:rPr kumimoji="1" lang="zh-CN" altLang="en-US" sz="2000" dirty="0">
                <a:latin typeface="+mn-ea"/>
              </a:rPr>
              <a:t>策略的一种改进版本：为每一个物理页号维护一个访问标志位。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如果访问的页面号已经处在队列中，则置上其访问标志位。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换页时查看队头：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）无标志则换出；</a:t>
            </a:r>
            <a:r>
              <a:rPr kumimoji="1" lang="en-US" altLang="zh-CN" sz="2000" dirty="0">
                <a:latin typeface="+mn-ea"/>
              </a:rPr>
              <a:t>2</a:t>
            </a:r>
            <a:r>
              <a:rPr kumimoji="1" lang="zh-CN" altLang="en-US" sz="2000" dirty="0">
                <a:latin typeface="+mn-ea"/>
              </a:rPr>
              <a:t>）有标志则去除并放入队尾，继续寻找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5E2AB98-B7F0-D64A-9EE5-0AFDC9F1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6916"/>
            <a:ext cx="8712968" cy="20609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2C25A2-F33B-6092-8D1B-AC2BE720D1A6}"/>
              </a:ext>
            </a:extLst>
          </p:cNvPr>
          <p:cNvSpPr/>
          <p:nvPr/>
        </p:nvSpPr>
        <p:spPr>
          <a:xfrm>
            <a:off x="278741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950409-1EA5-8A52-405D-19B7848C4B43}"/>
              </a:ext>
            </a:extLst>
          </p:cNvPr>
          <p:cNvSpPr/>
          <p:nvPr/>
        </p:nvSpPr>
        <p:spPr>
          <a:xfrm>
            <a:off x="3281838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8A64C-36AF-55E1-A5E7-E22C4935ADC4}"/>
              </a:ext>
            </a:extLst>
          </p:cNvPr>
          <p:cNvSpPr/>
          <p:nvPr/>
        </p:nvSpPr>
        <p:spPr>
          <a:xfrm>
            <a:off x="3776257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0257BD-CCCD-7338-266F-81B1064F47EE}"/>
              </a:ext>
            </a:extLst>
          </p:cNvPr>
          <p:cNvSpPr/>
          <p:nvPr/>
        </p:nvSpPr>
        <p:spPr>
          <a:xfrm>
            <a:off x="427067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6DC389-5B1D-6D14-F448-85B0622EF7D7}"/>
              </a:ext>
            </a:extLst>
          </p:cNvPr>
          <p:cNvSpPr/>
          <p:nvPr/>
        </p:nvSpPr>
        <p:spPr>
          <a:xfrm>
            <a:off x="476509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344A2A-F2E6-A248-0433-5D600835EBF0}"/>
              </a:ext>
            </a:extLst>
          </p:cNvPr>
          <p:cNvSpPr/>
          <p:nvPr/>
        </p:nvSpPr>
        <p:spPr>
          <a:xfrm>
            <a:off x="525951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269919-4CDE-FF59-747E-348F0C373779}"/>
              </a:ext>
            </a:extLst>
          </p:cNvPr>
          <p:cNvSpPr/>
          <p:nvPr/>
        </p:nvSpPr>
        <p:spPr>
          <a:xfrm>
            <a:off x="587028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674633-C7E3-EB9F-7AC7-84F9459DA870}"/>
              </a:ext>
            </a:extLst>
          </p:cNvPr>
          <p:cNvSpPr/>
          <p:nvPr/>
        </p:nvSpPr>
        <p:spPr>
          <a:xfrm>
            <a:off x="636470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35A2DF-0153-CE48-0A05-E096E93B45AE}"/>
              </a:ext>
            </a:extLst>
          </p:cNvPr>
          <p:cNvSpPr/>
          <p:nvPr/>
        </p:nvSpPr>
        <p:spPr>
          <a:xfrm>
            <a:off x="6859124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704842-48C1-4F7E-20F7-DD0282C0E83E}"/>
              </a:ext>
            </a:extLst>
          </p:cNvPr>
          <p:cNvSpPr/>
          <p:nvPr/>
        </p:nvSpPr>
        <p:spPr>
          <a:xfrm>
            <a:off x="7353543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E57AE7-4E32-6350-D3EB-80C62ADC8645}"/>
              </a:ext>
            </a:extLst>
          </p:cNvPr>
          <p:cNvSpPr/>
          <p:nvPr/>
        </p:nvSpPr>
        <p:spPr>
          <a:xfrm>
            <a:off x="784796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2D8BD-FD26-630B-CC0B-D2D17831BACE}"/>
              </a:ext>
            </a:extLst>
          </p:cNvPr>
          <p:cNvSpPr/>
          <p:nvPr/>
        </p:nvSpPr>
        <p:spPr>
          <a:xfrm>
            <a:off x="834237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41377" y="1035479"/>
            <a:ext cx="8424936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维护一个链表，在每次内存访问后，</a:t>
            </a: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把刚刚访问的内存页调整到链表尾端；每次都选择换出位于链表头部的页面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-1</a:t>
            </a:r>
            <a:r>
              <a:rPr kumimoji="1" lang="zh-CN" altLang="en-US" sz="2000" dirty="0">
                <a:latin typeface="+mn-ea"/>
              </a:rPr>
              <a:t>：对于特定的序列，效果可能非常差，如循环访问内存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-2</a:t>
            </a:r>
            <a:r>
              <a:rPr kumimoji="1" lang="zh-CN" altLang="en-US" sz="2000" dirty="0">
                <a:latin typeface="+mn-ea"/>
              </a:rPr>
              <a:t>：需要排序的内存页可能非常多，导致很高的额外负载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8939-330F-9045-AB94-CA0BF9A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C21E-7F72-ED47-8A42-5CEF97F2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0" y="1527963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精准的</a:t>
            </a:r>
            <a:r>
              <a:rPr kumimoji="1" lang="en-US" altLang="zh-CN" sz="2400" dirty="0"/>
              <a:t>LRU</a:t>
            </a:r>
            <a:r>
              <a:rPr kumimoji="1" lang="zh-CN" altLang="en-US" sz="2400" dirty="0"/>
              <a:t>策略难以实现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物理页环形排列（类似时钟）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为每个物理页维护一个访问位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当物理页被访问时，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把访问位设成</a:t>
            </a:r>
            <a:r>
              <a:rPr kumimoji="1" lang="en-US" altLang="zh-CN" sz="2000" dirty="0"/>
              <a:t>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OS</a:t>
            </a:r>
            <a:r>
              <a:rPr kumimoji="1" lang="zh-CN" altLang="en-US" sz="2000" dirty="0"/>
              <a:t>依次（如顺时针）查看每个页的“访问位”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T</a:t>
            </a:r>
            <a:r>
              <a:rPr kumimoji="1" lang="zh-CN" altLang="en-US" sz="1800" dirty="0"/>
              <a:t>，则置成</a:t>
            </a:r>
            <a:r>
              <a:rPr kumimoji="1" lang="en-US" altLang="zh-CN" sz="1800" dirty="0"/>
              <a:t>F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F</a:t>
            </a:r>
            <a:r>
              <a:rPr kumimoji="1" lang="zh-CN" altLang="en-US" sz="1800" dirty="0"/>
              <a:t>，则驱逐该页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430A-2169-C14A-973C-7E58F06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5FE93-388E-E741-AF2E-9D0D4BEC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10" y="690381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65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323528" y="1244970"/>
            <a:ext cx="84249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针臂：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指向换入位置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需要换出时：从下一个位置开始转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D9BEFF-563A-FEA2-C3B9-9115016A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6" y="228866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A048E1-6729-FC45-5A2E-70B4F5A2C6AC}"/>
              </a:ext>
            </a:extLst>
          </p:cNvPr>
          <p:cNvSpPr/>
          <p:nvPr/>
        </p:nvSpPr>
        <p:spPr>
          <a:xfrm>
            <a:off x="414984" y="3684700"/>
            <a:ext cx="21602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2E3CA4-CE26-D59C-5282-E4D02FEF581D}"/>
              </a:ext>
            </a:extLst>
          </p:cNvPr>
          <p:cNvSpPr txBox="1"/>
          <p:nvPr/>
        </p:nvSpPr>
        <p:spPr>
          <a:xfrm>
            <a:off x="2716836" y="3684700"/>
            <a:ext cx="48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EEDF7-44BF-3DB2-22FD-13A2570BAF00}"/>
              </a:ext>
            </a:extLst>
          </p:cNvPr>
          <p:cNvSpPr txBox="1"/>
          <p:nvPr/>
        </p:nvSpPr>
        <p:spPr>
          <a:xfrm>
            <a:off x="3221870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13B1A-0C20-21A2-0B5C-8CBBAC0C4763}"/>
              </a:ext>
            </a:extLst>
          </p:cNvPr>
          <p:cNvSpPr txBox="1"/>
          <p:nvPr/>
        </p:nvSpPr>
        <p:spPr>
          <a:xfrm>
            <a:off x="3698582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9A573-E236-FEDD-9F1D-0E206FAAFF05}"/>
              </a:ext>
            </a:extLst>
          </p:cNvPr>
          <p:cNvSpPr txBox="1"/>
          <p:nvPr/>
        </p:nvSpPr>
        <p:spPr>
          <a:xfrm>
            <a:off x="4210710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D4577B-74E9-BB01-83BB-1F1FFE3748B1}"/>
              </a:ext>
            </a:extLst>
          </p:cNvPr>
          <p:cNvSpPr txBox="1"/>
          <p:nvPr/>
        </p:nvSpPr>
        <p:spPr>
          <a:xfrm>
            <a:off x="47193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C03812-DB86-4A48-0641-DE7DB9DC61C9}"/>
              </a:ext>
            </a:extLst>
          </p:cNvPr>
          <p:cNvSpPr txBox="1"/>
          <p:nvPr/>
        </p:nvSpPr>
        <p:spPr>
          <a:xfrm>
            <a:off x="520455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9B13E-EEED-31BB-3C5F-ECE67FAB572C}"/>
              </a:ext>
            </a:extLst>
          </p:cNvPr>
          <p:cNvSpPr txBox="1"/>
          <p:nvPr/>
        </p:nvSpPr>
        <p:spPr>
          <a:xfrm>
            <a:off x="56821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732D75-BF32-4084-DE5D-AD1A331E5909}"/>
              </a:ext>
            </a:extLst>
          </p:cNvPr>
          <p:cNvSpPr txBox="1"/>
          <p:nvPr/>
        </p:nvSpPr>
        <p:spPr>
          <a:xfrm>
            <a:off x="6220457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637AA3-41FF-7E72-3830-25CB5FD0C59D}"/>
              </a:ext>
            </a:extLst>
          </p:cNvPr>
          <p:cNvSpPr txBox="1"/>
          <p:nvPr/>
        </p:nvSpPr>
        <p:spPr>
          <a:xfrm>
            <a:off x="6730218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EF5DCA-E79A-9BD1-93C2-2394ABBF027D}"/>
              </a:ext>
            </a:extLst>
          </p:cNvPr>
          <p:cNvSpPr txBox="1"/>
          <p:nvPr/>
        </p:nvSpPr>
        <p:spPr>
          <a:xfrm>
            <a:off x="7206352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5112F1-28A1-CA4C-0D87-BC532C2CD113}"/>
              </a:ext>
            </a:extLst>
          </p:cNvPr>
          <p:cNvSpPr txBox="1"/>
          <p:nvPr/>
        </p:nvSpPr>
        <p:spPr>
          <a:xfrm>
            <a:off x="7742823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245D56-913F-1F75-A121-869845562D75}"/>
              </a:ext>
            </a:extLst>
          </p:cNvPr>
          <p:cNvSpPr txBox="1"/>
          <p:nvPr/>
        </p:nvSpPr>
        <p:spPr>
          <a:xfrm>
            <a:off x="820656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7FD013B-5AB4-54FE-D48C-69ACAD0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22" y="4763038"/>
            <a:ext cx="396012" cy="326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CE0403-F48B-AF67-4506-FF4CC8533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9" y="4759731"/>
            <a:ext cx="360040" cy="30548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4EBF3F7-B5DB-23EF-8E5A-9DF15C1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01" y="4749120"/>
            <a:ext cx="396012" cy="32671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10F95E-C7AA-9006-83DC-21A0354E618E}"/>
              </a:ext>
            </a:extLst>
          </p:cNvPr>
          <p:cNvSpPr/>
          <p:nvPr/>
        </p:nvSpPr>
        <p:spPr>
          <a:xfrm>
            <a:off x="1475656" y="4749120"/>
            <a:ext cx="936104" cy="31609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9D19-98A3-0240-A54F-663CF82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实现时钟算法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A140-7A2B-2A43-9FB2-5E85A197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zh-CN" altLang="en-US" dirty="0">
                <a:solidFill>
                  <a:srgbClr val="C00000"/>
                </a:solidFill>
              </a:rPr>
              <a:t>物理页</a:t>
            </a:r>
            <a:r>
              <a:rPr kumimoji="1" lang="zh-CN" altLang="en-US" dirty="0"/>
              <a:t>需要有一个“访问位”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MMU</a:t>
            </a:r>
            <a:r>
              <a:rPr kumimoji="1" lang="zh-CN" altLang="en-US" dirty="0"/>
              <a:t>在页表项里面为</a:t>
            </a:r>
            <a:r>
              <a:rPr kumimoji="1" lang="zh-CN" altLang="en-US" b="1" dirty="0">
                <a:solidFill>
                  <a:srgbClr val="C00000"/>
                </a:solidFill>
              </a:rPr>
              <a:t>虚拟页</a:t>
            </a:r>
            <a:r>
              <a:rPr kumimoji="1" lang="zh-CN" altLang="en-US" dirty="0"/>
              <a:t>打上“访问位”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回顾：页表项中的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</a:t>
            </a:r>
          </a:p>
          <a:p>
            <a:r>
              <a:rPr kumimoji="1" lang="zh-CN" altLang="en-US" dirty="0"/>
              <a:t>如何实现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在描述物理页的结构体里面记录页表项位置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当物理页被填写到某张页表中时，把页表项的位置记录在元数据中（在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中称为“反向映射”：</a:t>
            </a:r>
            <a:r>
              <a:rPr kumimoji="1" lang="en-US" altLang="zh-CN" b="1" dirty="0">
                <a:solidFill>
                  <a:srgbClr val="C00000"/>
                </a:solidFill>
              </a:rPr>
              <a:t>reverse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根据物理页对应的页表项中的“访问位”判断是否驱逐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驱逐某页时应该清空其对应的所有页表项（例如共享内存）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A4A2E0-2463-0F47-9E60-DD56BA69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F3791-8A63-2AD0-A41E-004B009E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6" y="65955"/>
            <a:ext cx="4496296" cy="1226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40B129-CDFE-F6EA-42E0-86C6C499C174}"/>
              </a:ext>
            </a:extLst>
          </p:cNvPr>
          <p:cNvSpPr/>
          <p:nvPr/>
        </p:nvSpPr>
        <p:spPr>
          <a:xfrm>
            <a:off x="4545226" y="679086"/>
            <a:ext cx="4496296" cy="61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68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页替换策略小结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C04AE-AF7E-5F4B-A300-70232DF1C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0026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常见的替换策略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FIFO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LRU/MRU</a:t>
            </a:r>
            <a:r>
              <a:rPr kumimoji="1" lang="zh-CN" altLang="en-US" sz="2000" dirty="0"/>
              <a:t>、时钟算法、随机替换 </a:t>
            </a:r>
            <a:r>
              <a:rPr kumimoji="1" lang="en-US" altLang="zh-CN" sz="2000" dirty="0"/>
              <a:t>…</a:t>
            </a:r>
          </a:p>
          <a:p>
            <a:r>
              <a:rPr kumimoji="1" lang="zh-CN" altLang="en-US" sz="2400" dirty="0"/>
              <a:t>替换策略评价标准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缺页发生的概率 （参照理想但不能实现的</a:t>
            </a:r>
            <a:r>
              <a:rPr kumimoji="1" lang="en-US" altLang="zh-CN" sz="2000" b="1" dirty="0"/>
              <a:t>OPT</a:t>
            </a:r>
            <a:r>
              <a:rPr kumimoji="1" lang="zh-CN" altLang="en-US" sz="2000" b="1" dirty="0"/>
              <a:t>策略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策略本身的性能开销</a:t>
            </a:r>
            <a:endParaRPr kumimoji="1" lang="en-US" altLang="zh-CN" sz="2000" dirty="0"/>
          </a:p>
          <a:p>
            <a:pPr lvl="2"/>
            <a:r>
              <a:rPr kumimoji="1" lang="zh-CN" altLang="en-US" sz="1800" dirty="0">
                <a:solidFill>
                  <a:srgbClr val="C00000"/>
                </a:solidFill>
              </a:rPr>
              <a:t>如何高效地记录物理页的使用情况？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页表项中</a:t>
            </a:r>
            <a:r>
              <a:rPr kumimoji="1" lang="en-US" altLang="zh-CN" dirty="0">
                <a:solidFill>
                  <a:srgbClr val="C00000"/>
                </a:solidFill>
              </a:rPr>
              <a:t>Access/Dirty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Bits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小知识：颠簸现象 </a:t>
            </a:r>
            <a:r>
              <a:rPr kumimoji="1" lang="en-US" altLang="zh-CN" sz="2400" dirty="0"/>
              <a:t>Thrashing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</a:p>
          <a:p>
            <a:endParaRPr kumimoji="1" lang="en-US" altLang="zh-CN" sz="2400" dirty="0"/>
          </a:p>
          <a:p>
            <a:pPr lvl="1"/>
            <a:endParaRPr kumimoji="1" lang="zh-CN" altLang="en-US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64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Thrashing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363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直接原因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过于频繁的缺页异常（物理内存总需求过大）</a:t>
            </a:r>
            <a:endParaRPr kumimoji="1" lang="en-US" altLang="zh-CN" sz="2000" dirty="0"/>
          </a:p>
          <a:p>
            <a:r>
              <a:rPr kumimoji="1" lang="zh-CN" altLang="en-US" sz="2400" dirty="0"/>
              <a:t>大部分 </a:t>
            </a:r>
            <a:r>
              <a:rPr kumimoji="1" lang="en-US" altLang="zh-CN" sz="2400" dirty="0"/>
              <a:t>CPU </a:t>
            </a:r>
            <a:r>
              <a:rPr kumimoji="1" lang="zh-CN" altLang="en-US" sz="2400" dirty="0"/>
              <a:t>时间都被用来处理缺页异常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等待缓慢的磁盘 </a:t>
            </a:r>
            <a:r>
              <a:rPr kumimoji="1" lang="en-US" altLang="zh-CN" sz="2000" dirty="0"/>
              <a:t>I/O </a:t>
            </a:r>
            <a:r>
              <a:rPr kumimoji="1" lang="zh-CN" altLang="en-US" sz="2000" dirty="0"/>
              <a:t>操作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仅剩小部分的时间用于执行真正有意义的工作</a:t>
            </a:r>
            <a:endParaRPr kumimoji="1" lang="en-US" altLang="zh-CN" sz="2000" dirty="0"/>
          </a:p>
          <a:p>
            <a:r>
              <a:rPr kumimoji="1" lang="zh-CN" altLang="en-US" sz="2400" dirty="0"/>
              <a:t>调度器造成问题加剧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等待磁盘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导致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利用率下降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调度器载入更多的进程以期提高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触发更多的缺页异常、进一步降低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利用率、导致连锁反应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4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6E9F-2A13-0046-A197-6BA255C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工作集模型（有效避免</a:t>
            </a:r>
            <a:r>
              <a:rPr kumimoji="1" lang="en-US" altLang="zh-CN" dirty="0"/>
              <a:t>Thrashing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E9348-6A3B-5443-89FA-38B1C2A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一个进程在时间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的工作集</a:t>
            </a:r>
            <a:r>
              <a:rPr kumimoji="1" lang="en-US" altLang="zh-CN" sz="2400" dirty="0"/>
              <a:t>W(t, x)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其在时间段（</a:t>
            </a:r>
            <a:r>
              <a:rPr kumimoji="1" lang="en-US" altLang="zh-CN" sz="2000" dirty="0"/>
              <a:t>t - x, t)</a:t>
            </a:r>
            <a:r>
              <a:rPr kumimoji="1" lang="zh-CN" altLang="en-US" sz="2000" dirty="0"/>
              <a:t>内使用的内存页集合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也被视为其在未来（下一个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时间内）会访问的页集合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如果希望进程能够顺利进展，则需要将该集合保持在内存中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工作集模型：</a:t>
            </a:r>
            <a:r>
              <a:rPr lang="en-US" altLang="zh-CN" sz="2400" dirty="0"/>
              <a:t>All-or-nothing</a:t>
            </a:r>
          </a:p>
          <a:p>
            <a:pPr lvl="1"/>
            <a:r>
              <a:rPr lang="zh-CN" altLang="en-US" sz="2000" dirty="0"/>
              <a:t>进程工作集要么都在内存中，要么全都换出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</a:t>
            </a:r>
            <a:r>
              <a:rPr kumimoji="1" lang="en-US" altLang="zh-CN" sz="2000" dirty="0"/>
              <a:t>thrashing</a:t>
            </a:r>
            <a:r>
              <a:rPr kumimoji="1" lang="zh-CN" altLang="en-US" sz="2000" dirty="0"/>
              <a:t>，提高系统整体性能表现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93FE9-5A36-AF46-AED4-7EA15E6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6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7C139-7F16-5449-8D6D-55B72D0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跟踪工作集</a:t>
            </a:r>
            <a:r>
              <a:rPr kumimoji="1" lang="en-US" altLang="zh-CN" dirty="0"/>
              <a:t>w(t, 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12CB7-F7BB-F740-83F1-67CF83A6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5331"/>
            <a:ext cx="8229600" cy="42559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工作集时钟中断固定间隔发生，处理函数扫描内存页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中被访问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记录上次使用时间为当前时间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中未访问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当前时间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上次使用时间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Age</a:t>
            </a:r>
            <a:r>
              <a:rPr kumimoji="1" lang="zh-CN" altLang="en-US" dirty="0"/>
              <a:t>大于设置的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，则不在工作集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最后，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将所有访问位清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注意：访问位由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在访问时设为</a:t>
            </a:r>
            <a:r>
              <a:rPr kumimoji="1" lang="en-US" altLang="zh-CN" dirty="0"/>
              <a:t>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4BB1F-2EB7-6D4F-B117-72127101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99678F-1329-5C4E-A5FE-EC6F1DB12180}"/>
              </a:ext>
            </a:extLst>
          </p:cNvPr>
          <p:cNvGrpSpPr/>
          <p:nvPr/>
        </p:nvGrpSpPr>
        <p:grpSpPr>
          <a:xfrm>
            <a:off x="6745307" y="2857499"/>
            <a:ext cx="1861740" cy="399095"/>
            <a:chOff x="6228184" y="1561356"/>
            <a:chExt cx="2584421" cy="51588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BE1D32-B754-9E4E-A430-2C461C8D231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2010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2FD075-90E7-D94F-A2D6-CB7242F0BFE0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C522E9-29D1-A349-8055-96309D80640B}"/>
              </a:ext>
            </a:extLst>
          </p:cNvPr>
          <p:cNvGrpSpPr/>
          <p:nvPr/>
        </p:nvGrpSpPr>
        <p:grpSpPr>
          <a:xfrm>
            <a:off x="6745307" y="3373386"/>
            <a:ext cx="1861740" cy="399095"/>
            <a:chOff x="6228184" y="1561356"/>
            <a:chExt cx="2584421" cy="51588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9DA0F4-693A-A44F-A209-0D6023E805A8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F4F167-BA57-C34F-801A-F8EC3B4349EA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4C3B2F-E490-754D-A2AD-0282B9A2DA7C}"/>
              </a:ext>
            </a:extLst>
          </p:cNvPr>
          <p:cNvGrpSpPr/>
          <p:nvPr/>
        </p:nvGrpSpPr>
        <p:grpSpPr>
          <a:xfrm>
            <a:off x="6745307" y="3865611"/>
            <a:ext cx="1861740" cy="399095"/>
            <a:chOff x="6228184" y="1561356"/>
            <a:chExt cx="2584421" cy="51588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C909E3-7E96-2B43-A1E7-A477C0B97A4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1970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DC1F74-BCE4-424D-9672-A1242C26C4C2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93198F-A072-7D40-A419-02F0FCAFC241}"/>
              </a:ext>
            </a:extLst>
          </p:cNvPr>
          <p:cNvGrpSpPr/>
          <p:nvPr/>
        </p:nvGrpSpPr>
        <p:grpSpPr>
          <a:xfrm>
            <a:off x="6745307" y="4381498"/>
            <a:ext cx="1861740" cy="399095"/>
            <a:chOff x="6228184" y="1561356"/>
            <a:chExt cx="2584421" cy="51588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7C5A40-B83E-244B-A5B3-5F961324A20D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1990</a:t>
              </a:r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484C48-D0CE-E646-9A15-5E7A163F980C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6F8BD65-BC25-714D-ADE0-D6FF1E5A3D4A}"/>
              </a:ext>
            </a:extLst>
          </p:cNvPr>
          <p:cNvSpPr txBox="1"/>
          <p:nvPr/>
        </p:nvSpPr>
        <p:spPr>
          <a:xfrm>
            <a:off x="8100392" y="4864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访问位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B3FB72-4940-624F-8F6B-D2E9B5A5FBB0}"/>
              </a:ext>
            </a:extLst>
          </p:cNvPr>
          <p:cNvSpPr txBox="1"/>
          <p:nvPr/>
        </p:nvSpPr>
        <p:spPr>
          <a:xfrm>
            <a:off x="6602740" y="4864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上次使用时间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BCACA9-8EEE-2C4F-9601-7FEAE2C62A3E}"/>
              </a:ext>
            </a:extLst>
          </p:cNvPr>
          <p:cNvSpPr txBox="1"/>
          <p:nvPr/>
        </p:nvSpPr>
        <p:spPr>
          <a:xfrm>
            <a:off x="6745307" y="2303772"/>
            <a:ext cx="18617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当前时间：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55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：换页（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换出</a:t>
            </a:r>
            <a:r>
              <a:rPr kumimoji="1" lang="zh-CN" altLang="en-US" sz="2000" dirty="0"/>
              <a:t>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换入</a:t>
            </a:r>
            <a:r>
              <a:rPr kumimoji="1" lang="zh-CN" altLang="en-US" sz="2000" dirty="0"/>
              <a:t>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将磁盘块中的数据读入前一步找到的内存页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6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上有文字&#10;&#10;中度可信度描述已自动生成">
            <a:extLst>
              <a:ext uri="{FF2B5EF4-FFF2-40B4-BE49-F238E27FC236}">
                <a16:creationId xmlns:a16="http://schemas.microsoft.com/office/drawing/2014/main" id="{9E6BC761-6E8A-A6AB-6A04-34C1EF60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5212"/>
            <a:ext cx="7039594" cy="45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14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b="0" dirty="0"/>
              <a:t>之后的课程会进一步介绍</a:t>
            </a:r>
            <a:endParaRPr kumimoji="1" lang="en-US" altLang="zh-CN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33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9AD83-E927-FC46-9C6F-A56AD12C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内核物理内存管理的需求和评价指标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F1EA0-BD04-DD4B-BEC0-ECFB8C08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物理内存管理对操作系统的需求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管理所有空闲的物理页，有能力分配一个或多个连续物理页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管理所有已分配的内存页，并能随时将其回收，变成空闲页</a:t>
            </a:r>
            <a:endParaRPr kumimoji="1" lang="en-US" altLang="zh-CN" sz="2000" dirty="0"/>
          </a:p>
          <a:p>
            <a:r>
              <a:rPr kumimoji="1" lang="zh-CN" altLang="en-US" sz="2400" dirty="0"/>
              <a:t>物理内存管理的评价指标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资源利用率：尽可能避免碎片（外部碎片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内部碎片）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分配速度：即内存分配与释放操作的时延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分配公平性：避免某些应用独占大量内存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443B-4A68-7D45-8574-A661A6F7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14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74748" y="32636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4B232E-3A3F-8B22-503A-4BA1070268D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650773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37ABE-BFF3-CE49-A15C-C8419C9C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实验内核案例分析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75D44-1414-9849-90EF-AC952C97E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1F962-0CC0-A54A-BB67-A8F80EA5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63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056E-E4CC-7D45-9B6B-E20F3E13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虚拟内存抽象的核心数据结构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B6ECA-8970-C74C-B046-57118EE2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CEC147-CB33-6342-8FE6-D6B6A9EFE7CD}"/>
              </a:ext>
            </a:extLst>
          </p:cNvPr>
          <p:cNvSpPr txBox="1"/>
          <p:nvPr/>
        </p:nvSpPr>
        <p:spPr>
          <a:xfrm>
            <a:off x="466990" y="1417340"/>
            <a:ext cx="288032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虚拟地址区域</a:t>
            </a:r>
            <a:r>
              <a:rPr kumimoji="1" lang="en-US" altLang="zh-CN" dirty="0" err="1"/>
              <a:t>vmregion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E7DDA5-9072-324C-8062-22D7AAFDC934}"/>
              </a:ext>
            </a:extLst>
          </p:cNvPr>
          <p:cNvSpPr/>
          <p:nvPr/>
        </p:nvSpPr>
        <p:spPr>
          <a:xfrm>
            <a:off x="4460930" y="1426150"/>
            <a:ext cx="1152128" cy="3519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C5AB7-97FD-894D-8BE0-1E5DCE4BB079}"/>
              </a:ext>
            </a:extLst>
          </p:cNvPr>
          <p:cNvSpPr txBox="1"/>
          <p:nvPr/>
        </p:nvSpPr>
        <p:spPr>
          <a:xfrm>
            <a:off x="4208902" y="9556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685979-6203-2F45-ACA1-F5CEF38F2B91}"/>
              </a:ext>
            </a:extLst>
          </p:cNvPr>
          <p:cNvSpPr/>
          <p:nvPr/>
        </p:nvSpPr>
        <p:spPr>
          <a:xfrm>
            <a:off x="4460930" y="1692421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7A1E6-6455-CF42-9959-5239801F0391}"/>
              </a:ext>
            </a:extLst>
          </p:cNvPr>
          <p:cNvSpPr/>
          <p:nvPr/>
        </p:nvSpPr>
        <p:spPr>
          <a:xfrm>
            <a:off x="4460930" y="279602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587CE1-F768-794E-9908-C3D87CED07E7}"/>
              </a:ext>
            </a:extLst>
          </p:cNvPr>
          <p:cNvSpPr/>
          <p:nvPr/>
        </p:nvSpPr>
        <p:spPr>
          <a:xfrm>
            <a:off x="4460930" y="3721596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0B5E4D60-4ED1-6D44-ACDC-EAD897350FEE}"/>
              </a:ext>
            </a:extLst>
          </p:cNvPr>
          <p:cNvSpPr/>
          <p:nvPr/>
        </p:nvSpPr>
        <p:spPr>
          <a:xfrm>
            <a:off x="4981459" y="2353444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6143596E-00DA-6E42-893B-6BCB3E66CA95}"/>
              </a:ext>
            </a:extLst>
          </p:cNvPr>
          <p:cNvSpPr/>
          <p:nvPr/>
        </p:nvSpPr>
        <p:spPr>
          <a:xfrm>
            <a:off x="4981459" y="3315111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2B5BB-0D23-D242-BEA5-88ADE5FA4F21}"/>
              </a:ext>
            </a:extLst>
          </p:cNvPr>
          <p:cNvSpPr txBox="1"/>
          <p:nvPr/>
        </p:nvSpPr>
        <p:spPr>
          <a:xfrm>
            <a:off x="4353408" y="1828426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91A6CB-05AE-7F47-8DB3-3D52A2E576B2}"/>
              </a:ext>
            </a:extLst>
          </p:cNvPr>
          <p:cNvSpPr txBox="1"/>
          <p:nvPr/>
        </p:nvSpPr>
        <p:spPr>
          <a:xfrm>
            <a:off x="4353408" y="284380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AEA9C-2E35-CD42-BFF9-13FA63CE36A4}"/>
              </a:ext>
            </a:extLst>
          </p:cNvPr>
          <p:cNvSpPr txBox="1"/>
          <p:nvPr/>
        </p:nvSpPr>
        <p:spPr>
          <a:xfrm>
            <a:off x="4368554" y="385760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247345-147D-A84B-8980-9A5C5CA9A92E}"/>
              </a:ext>
            </a:extLst>
          </p:cNvPr>
          <p:cNvSpPr/>
          <p:nvPr/>
        </p:nvSpPr>
        <p:spPr>
          <a:xfrm>
            <a:off x="6876256" y="76926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989BC2-3266-4D43-B5B2-C575973C0FEE}"/>
              </a:ext>
            </a:extLst>
          </p:cNvPr>
          <p:cNvSpPr/>
          <p:nvPr/>
        </p:nvSpPr>
        <p:spPr>
          <a:xfrm>
            <a:off x="6876256" y="115573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E8BF9D-3ECA-2144-8454-E5D80D3C1E6A}"/>
              </a:ext>
            </a:extLst>
          </p:cNvPr>
          <p:cNvSpPr txBox="1"/>
          <p:nvPr/>
        </p:nvSpPr>
        <p:spPr>
          <a:xfrm>
            <a:off x="6804738" y="1300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C4B0B-9C87-3341-ADAA-F9DD7349565F}"/>
              </a:ext>
            </a:extLst>
          </p:cNvPr>
          <p:cNvSpPr/>
          <p:nvPr/>
        </p:nvSpPr>
        <p:spPr>
          <a:xfrm>
            <a:off x="6876256" y="2423581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0D3A7E-8FE2-E246-AC46-50EEFA6677C9}"/>
              </a:ext>
            </a:extLst>
          </p:cNvPr>
          <p:cNvSpPr txBox="1"/>
          <p:nvPr/>
        </p:nvSpPr>
        <p:spPr>
          <a:xfrm>
            <a:off x="6799143" y="247576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282394-3B9D-2F42-99FF-61352935B339}"/>
              </a:ext>
            </a:extLst>
          </p:cNvPr>
          <p:cNvSpPr/>
          <p:nvPr/>
        </p:nvSpPr>
        <p:spPr>
          <a:xfrm>
            <a:off x="6876256" y="3780913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ACF0E6-FE8C-F849-8092-48A50B0C5B0E}"/>
              </a:ext>
            </a:extLst>
          </p:cNvPr>
          <p:cNvSpPr txBox="1"/>
          <p:nvPr/>
        </p:nvSpPr>
        <p:spPr>
          <a:xfrm>
            <a:off x="6816348" y="392556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E5FE4B-D63D-9340-A100-8E946CAAD4CB}"/>
              </a:ext>
            </a:extLst>
          </p:cNvPr>
          <p:cNvSpPr txBox="1"/>
          <p:nvPr/>
        </p:nvSpPr>
        <p:spPr>
          <a:xfrm>
            <a:off x="6671842" y="29830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1B695C-4E19-D74F-8FD7-8054936AA529}"/>
              </a:ext>
            </a:extLst>
          </p:cNvPr>
          <p:cNvCxnSpPr/>
          <p:nvPr/>
        </p:nvCxnSpPr>
        <p:spPr>
          <a:xfrm flipV="1">
            <a:off x="5613058" y="1485044"/>
            <a:ext cx="1263198" cy="57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3BEFC2-89C4-224B-9CDE-A353EAD98DBC}"/>
              </a:ext>
            </a:extLst>
          </p:cNvPr>
          <p:cNvCxnSpPr>
            <a:cxnSpLocks/>
          </p:cNvCxnSpPr>
          <p:nvPr/>
        </p:nvCxnSpPr>
        <p:spPr>
          <a:xfrm flipV="1">
            <a:off x="5613058" y="2628912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EA90137-84D4-204D-8FD0-98CD4ACED9ED}"/>
              </a:ext>
            </a:extLst>
          </p:cNvPr>
          <p:cNvCxnSpPr>
            <a:cxnSpLocks/>
          </p:cNvCxnSpPr>
          <p:nvPr/>
        </p:nvCxnSpPr>
        <p:spPr>
          <a:xfrm>
            <a:off x="5591054" y="4079199"/>
            <a:ext cx="1285202" cy="3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18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77F2-3824-F54A-BFDF-BBBF4DC9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进程虚拟地址空间 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 （图）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BA1E2-73DE-F341-A974-4E7F339AA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vmr_list</a:t>
            </a:r>
            <a:endParaRPr kumimoji="1" lang="en-US" altLang="zh-CN" sz="2000" b="0" dirty="0"/>
          </a:p>
          <a:p>
            <a:pPr lvl="1"/>
            <a:r>
              <a:rPr kumimoji="1" lang="en-US" altLang="zh-CN" sz="1800" dirty="0" err="1"/>
              <a:t>v</a:t>
            </a:r>
            <a:r>
              <a:rPr kumimoji="1" lang="en-US" altLang="zh-CN" sz="1800" b="0" dirty="0" err="1"/>
              <a:t>mregion</a:t>
            </a:r>
            <a:r>
              <a:rPr kumimoji="1" lang="zh-CN" altLang="en-US" sz="1800" b="0" dirty="0"/>
              <a:t>链表头</a:t>
            </a:r>
            <a:endParaRPr kumimoji="1" lang="en-US" altLang="zh-CN" sz="1800" b="0" dirty="0"/>
          </a:p>
          <a:p>
            <a:pPr lvl="1"/>
            <a:r>
              <a:rPr kumimoji="1" lang="en-US" altLang="zh-CN" sz="1800" dirty="0" err="1"/>
              <a:t>vmspace</a:t>
            </a:r>
            <a:r>
              <a:rPr kumimoji="1" lang="zh-CN" altLang="en-US" sz="1800" dirty="0"/>
              <a:t>包含多个</a:t>
            </a:r>
            <a:r>
              <a:rPr kumimoji="1" lang="en-US" altLang="zh-CN" sz="1800" dirty="0" err="1"/>
              <a:t>vmregion</a:t>
            </a:r>
            <a:endParaRPr kumimoji="1" lang="en-US" altLang="zh-CN" sz="1800" b="0" dirty="0"/>
          </a:p>
          <a:p>
            <a:r>
              <a:rPr kumimoji="1" lang="en-US" altLang="zh-CN" sz="2000" dirty="0" err="1"/>
              <a:t>pgtbl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页表基地址 （虚拟地址）</a:t>
            </a:r>
            <a:endParaRPr kumimoji="1" lang="en-US" altLang="zh-CN" sz="1800" dirty="0"/>
          </a:p>
          <a:p>
            <a:r>
              <a:rPr kumimoji="1" lang="en-US" altLang="zh-CN" sz="2000" dirty="0"/>
              <a:t>locks</a:t>
            </a:r>
          </a:p>
          <a:p>
            <a:pPr lvl="1"/>
            <a:r>
              <a:rPr kumimoji="1" lang="zh-CN" altLang="en-US" sz="1800" dirty="0"/>
              <a:t>多线程并发控制</a:t>
            </a:r>
            <a:endParaRPr kumimoji="1" lang="en-US" altLang="zh-CN" sz="18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C223E-25E2-4541-8828-6C3CD38C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D528973-4F63-494D-B032-04F5731C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8" y="1189221"/>
            <a:ext cx="3828364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8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8C79E-03BD-FD48-B1B0-C3DF8268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进程虚拟地址区域 </a:t>
            </a:r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D271A-FBAD-C44F-BCA3-BE489009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B238EC-10E9-B547-AC3C-AAE6D8F4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node</a:t>
            </a:r>
            <a:r>
              <a:rPr kumimoji="1" lang="zh-CN" altLang="en-US" sz="2000" dirty="0"/>
              <a:t>：连接前后</a:t>
            </a:r>
            <a:r>
              <a:rPr kumimoji="1" lang="en-US" altLang="zh-CN" sz="2000" dirty="0" err="1"/>
              <a:t>vmregion</a:t>
            </a:r>
            <a:endParaRPr kumimoji="1" lang="en-US" altLang="zh-CN" sz="1800" dirty="0"/>
          </a:p>
          <a:p>
            <a:r>
              <a:rPr kumimoji="1" lang="en-US" altLang="zh-CN" sz="2000" dirty="0"/>
              <a:t>start</a:t>
            </a:r>
            <a:r>
              <a:rPr kumimoji="1" lang="zh-CN" altLang="en-US" sz="2000" dirty="0"/>
              <a:t>：区域起始位置</a:t>
            </a:r>
            <a:endParaRPr kumimoji="1" lang="en-US" altLang="zh-CN" sz="2000" dirty="0"/>
          </a:p>
          <a:p>
            <a:r>
              <a:rPr kumimoji="1" lang="en-US" altLang="zh-CN" sz="2000" dirty="0"/>
              <a:t>size</a:t>
            </a:r>
            <a:r>
              <a:rPr kumimoji="1" lang="zh-CN" altLang="en-US" sz="2000" dirty="0"/>
              <a:t> ：区域大小</a:t>
            </a:r>
            <a:endParaRPr kumimoji="1" lang="en-US" altLang="zh-CN" sz="2000" dirty="0"/>
          </a:p>
          <a:p>
            <a:r>
              <a:rPr kumimoji="1" lang="en-US" altLang="zh-CN" sz="2000" dirty="0"/>
              <a:t>perm</a:t>
            </a:r>
            <a:r>
              <a:rPr kumimoji="1" lang="zh-CN" altLang="en-US" sz="2000" dirty="0"/>
              <a:t>：区域读写执行权限</a:t>
            </a:r>
            <a:endParaRPr kumimoji="1" lang="en-US" altLang="zh-CN" sz="2000" dirty="0"/>
          </a:p>
          <a:p>
            <a:r>
              <a:rPr kumimoji="1" lang="en-US" altLang="zh-CN" sz="2000" dirty="0" err="1"/>
              <a:t>pmo</a:t>
            </a:r>
            <a:r>
              <a:rPr kumimoji="1" lang="zh-CN" altLang="en-US" sz="2000" dirty="0"/>
              <a:t>：对应的物理内存</a:t>
            </a:r>
            <a:endParaRPr kumimoji="1" lang="en-US" altLang="zh-CN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4DECF4F-1D68-E24C-8C7B-A807B8963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5" y="1333501"/>
            <a:ext cx="4940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3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DAFA-8AEC-9B45-AC63-4568A92E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8CA30-D25F-694B-B268-6AD20FA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23426C-02DD-804D-8419-E93F7553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物理内存资源以对象的形式进行分配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映射给</a:t>
            </a:r>
            <a:r>
              <a:rPr kumimoji="1" lang="en-US" altLang="zh-CN" sz="1800" dirty="0" err="1"/>
              <a:t>vmregion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D97A4-9524-7B4E-8F37-3E097814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1" y="2200913"/>
            <a:ext cx="6455345" cy="31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7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9D9C-6BFC-4B4B-A2CD-5C3228DA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A53C9-C4BB-8645-AA95-427A4F6F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每个类型的作用不同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PMO_ANONYM</a:t>
            </a:r>
            <a:r>
              <a:rPr kumimoji="1" lang="zh-CN" altLang="en-US" sz="2000" dirty="0"/>
              <a:t>：按需分配，一般用于堆的分配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PMO_DATA</a:t>
            </a:r>
            <a:r>
              <a:rPr kumimoji="1" lang="zh-CN" altLang="en-US" sz="2000" dirty="0"/>
              <a:t>：立即分配，比如用于加载代码和数据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PMO_FILE</a:t>
            </a:r>
            <a:r>
              <a:rPr kumimoji="1" lang="zh-CN" altLang="en-US" sz="2000" dirty="0"/>
              <a:t>：访问文件，支持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标准中的</a:t>
            </a:r>
            <a:r>
              <a:rPr kumimoji="1" lang="en-US" altLang="zh-CN" sz="2000" dirty="0" err="1"/>
              <a:t>mmap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PMO_SHM</a:t>
            </a:r>
            <a:r>
              <a:rPr kumimoji="1" lang="zh-CN" altLang="en-US" sz="2000" dirty="0"/>
              <a:t>：共享内存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PMO_USER_PAGER</a:t>
            </a:r>
            <a:r>
              <a:rPr kumimoji="1" lang="zh-CN" altLang="en-US" sz="2000" dirty="0"/>
              <a:t>：支持用户态虚拟内存管理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PMO_DEVICE</a:t>
            </a:r>
            <a:r>
              <a:rPr kumimoji="1" lang="zh-CN" altLang="en-US" sz="2000" dirty="0"/>
              <a:t>：访问设备，如</a:t>
            </a:r>
            <a:r>
              <a:rPr kumimoji="1" lang="en-US" altLang="zh-CN" sz="2000" dirty="0"/>
              <a:t>MMIO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DMA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241BB-1258-B640-BFF4-5EC07B22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37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85A3-6E0B-C146-AFFE-5C7C3AB8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进程创建流程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0970-7E1B-0E45-AEA5-B13D6B490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第一步：创建虚拟地址空间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r>
              <a:rPr kumimoji="1" lang="zh-CN" altLang="en-US" dirty="0"/>
              <a:t>第二步：加载代码和数据</a:t>
            </a:r>
            <a:endParaRPr kumimoji="1" lang="en-US" altLang="zh-CN" dirty="0"/>
          </a:p>
          <a:p>
            <a:r>
              <a:rPr kumimoji="1" lang="zh-CN" altLang="en-US" dirty="0"/>
              <a:t>第三步：创建堆</a:t>
            </a:r>
            <a:endParaRPr kumimoji="1" lang="en-US" altLang="zh-CN" dirty="0"/>
          </a:p>
          <a:p>
            <a:r>
              <a:rPr kumimoji="1" lang="zh-CN" altLang="en-US" dirty="0"/>
              <a:t>第四步：创建主线程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分配栈空间 （栈的</a:t>
            </a:r>
            <a:r>
              <a:rPr kumimoji="1" lang="en-US" altLang="zh-CN" b="1" dirty="0" err="1"/>
              <a:t>vmregion</a:t>
            </a:r>
            <a:r>
              <a:rPr kumimoji="1" lang="zh-CN" altLang="en-US" b="1" dirty="0"/>
              <a:t>和相应的</a:t>
            </a:r>
            <a:r>
              <a:rPr kumimoji="1" lang="en-US" altLang="zh-CN" b="1" dirty="0" err="1"/>
              <a:t>pmobject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93197-F15D-B840-9F35-FBBF21F2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7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操作系统用位图记录物理页是否空闲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分配时，通过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查找空闲物理页，并在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中标记非空闲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回收时，在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中，把对应的物理页标记成空闲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801840" y="1124942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CDBAD-B658-0439-D70E-6919864EA7CC}"/>
              </a:ext>
            </a:extLst>
          </p:cNvPr>
          <p:cNvSpPr txBox="1"/>
          <p:nvPr/>
        </p:nvSpPr>
        <p:spPr>
          <a:xfrm>
            <a:off x="204458" y="4955457"/>
            <a:ext cx="873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物理内存分配需求：需要能够分配</a:t>
            </a:r>
            <a:r>
              <a:rPr kumimoji="1" lang="zh-CN" altLang="en-US" sz="2000" b="1" dirty="0"/>
              <a:t>连续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物理页（如大页、场景</a:t>
            </a:r>
            <a:r>
              <a:rPr kumimoji="1" lang="en-US" altLang="zh-CN" sz="2000" dirty="0"/>
              <a:t>-3DMA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DF8F0-7BED-7746-93F9-FC1A95D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进程地址空间创建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B519B-7E67-D542-ABAC-035EC024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82337D-71B6-6743-A0C0-1F725354D30A}"/>
              </a:ext>
            </a:extLst>
          </p:cNvPr>
          <p:cNvSpPr/>
          <p:nvPr/>
        </p:nvSpPr>
        <p:spPr>
          <a:xfrm>
            <a:off x="3023828" y="1633460"/>
            <a:ext cx="1152128" cy="3677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50D7B-7FAE-2E4A-9308-B78B2CF3FDA0}"/>
              </a:ext>
            </a:extLst>
          </p:cNvPr>
          <p:cNvSpPr txBox="1"/>
          <p:nvPr/>
        </p:nvSpPr>
        <p:spPr>
          <a:xfrm>
            <a:off x="2771800" y="116298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0632-637C-D047-973F-B36CA45DA173}"/>
              </a:ext>
            </a:extLst>
          </p:cNvPr>
          <p:cNvSpPr/>
          <p:nvPr/>
        </p:nvSpPr>
        <p:spPr>
          <a:xfrm>
            <a:off x="3023828" y="1899731"/>
            <a:ext cx="1152128" cy="382529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F30D43-86DD-A34D-91F2-F655A0ABB186}"/>
              </a:ext>
            </a:extLst>
          </p:cNvPr>
          <p:cNvSpPr/>
          <p:nvPr/>
        </p:nvSpPr>
        <p:spPr>
          <a:xfrm>
            <a:off x="3023828" y="300333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98D63-5251-3949-BDD6-EA09277B1636}"/>
              </a:ext>
            </a:extLst>
          </p:cNvPr>
          <p:cNvSpPr/>
          <p:nvPr/>
        </p:nvSpPr>
        <p:spPr>
          <a:xfrm>
            <a:off x="3023828" y="4529868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28E048-55A2-834C-B674-13A65CB5CE71}"/>
              </a:ext>
            </a:extLst>
          </p:cNvPr>
          <p:cNvSpPr/>
          <p:nvPr/>
        </p:nvSpPr>
        <p:spPr>
          <a:xfrm>
            <a:off x="5439154" y="97657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3C3BEE-5F47-4244-A6DD-1277ACA3A008}"/>
              </a:ext>
            </a:extLst>
          </p:cNvPr>
          <p:cNvSpPr/>
          <p:nvPr/>
        </p:nvSpPr>
        <p:spPr>
          <a:xfrm>
            <a:off x="5439154" y="136304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865944-DCBF-BE4E-9EE7-A0A0DBD140C8}"/>
              </a:ext>
            </a:extLst>
          </p:cNvPr>
          <p:cNvSpPr txBox="1"/>
          <p:nvPr/>
        </p:nvSpPr>
        <p:spPr>
          <a:xfrm>
            <a:off x="5438500" y="1396243"/>
            <a:ext cx="122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</a:t>
            </a:r>
            <a:endParaRPr kumimoji="1" lang="en-US" altLang="zh-CN" b="1" dirty="0"/>
          </a:p>
          <a:p>
            <a:pPr algn="ctr"/>
            <a:r>
              <a:rPr kumimoji="1" lang="en-US" altLang="zh-CN" b="1" dirty="0"/>
              <a:t>anonym</a:t>
            </a:r>
            <a:endParaRPr kumimoji="1" lang="zh-CN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912C3-D5D9-C74C-B300-3755758C5480}"/>
              </a:ext>
            </a:extLst>
          </p:cNvPr>
          <p:cNvSpPr/>
          <p:nvPr/>
        </p:nvSpPr>
        <p:spPr>
          <a:xfrm>
            <a:off x="5439154" y="3741138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B4D68-4AEB-0E49-B1BC-DBE835344D71}"/>
              </a:ext>
            </a:extLst>
          </p:cNvPr>
          <p:cNvSpPr txBox="1"/>
          <p:nvPr/>
        </p:nvSpPr>
        <p:spPr>
          <a:xfrm>
            <a:off x="5365068" y="3793604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A152B2-10AF-4C4B-8066-08EEA0AAFA88}"/>
              </a:ext>
            </a:extLst>
          </p:cNvPr>
          <p:cNvSpPr/>
          <p:nvPr/>
        </p:nvSpPr>
        <p:spPr>
          <a:xfrm>
            <a:off x="5439154" y="4691407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1E77B7-EB29-A94E-8CBF-5108727C03AA}"/>
              </a:ext>
            </a:extLst>
          </p:cNvPr>
          <p:cNvSpPr txBox="1"/>
          <p:nvPr/>
        </p:nvSpPr>
        <p:spPr>
          <a:xfrm>
            <a:off x="5234740" y="50561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322CCCE-076D-EC40-8128-AD524FE607C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75956" y="1692354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72D1EBA-9DE6-C645-99DE-928974CA4845}"/>
              </a:ext>
            </a:extLst>
          </p:cNvPr>
          <p:cNvCxnSpPr>
            <a:cxnSpLocks/>
          </p:cNvCxnSpPr>
          <p:nvPr/>
        </p:nvCxnSpPr>
        <p:spPr>
          <a:xfrm flipV="1">
            <a:off x="4115593" y="3998128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89F9A03-A480-7A4E-818A-00613E9E7A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75956" y="4744331"/>
            <a:ext cx="1293607" cy="25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1604B78-865A-D14B-A7AA-C416FD5B19B0}"/>
              </a:ext>
            </a:extLst>
          </p:cNvPr>
          <p:cNvSpPr txBox="1"/>
          <p:nvPr/>
        </p:nvSpPr>
        <p:spPr>
          <a:xfrm>
            <a:off x="1687942" y="117119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第一步：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A8E17-A215-CC4D-B721-3D157BA3E85B}"/>
              </a:ext>
            </a:extLst>
          </p:cNvPr>
          <p:cNvSpPr/>
          <p:nvPr/>
        </p:nvSpPr>
        <p:spPr>
          <a:xfrm>
            <a:off x="3024482" y="4156767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339300-6879-9F46-8DCB-4921F6C77DC2}"/>
              </a:ext>
            </a:extLst>
          </p:cNvPr>
          <p:cNvSpPr txBox="1"/>
          <p:nvPr/>
        </p:nvSpPr>
        <p:spPr>
          <a:xfrm>
            <a:off x="821762" y="4219601"/>
            <a:ext cx="217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第二步：</a:t>
            </a:r>
            <a:endParaRPr kumimoji="1" lang="en-US" altLang="zh-CN" sz="2000" b="1" dirty="0"/>
          </a:p>
          <a:p>
            <a:pPr algn="ctr"/>
            <a:r>
              <a:rPr kumimoji="1" lang="zh-CN" altLang="en-US" sz="2000" b="1" dirty="0"/>
              <a:t>加载代码和数据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737439-0E32-7F41-B486-8442294A279B}"/>
              </a:ext>
            </a:extLst>
          </p:cNvPr>
          <p:cNvSpPr txBox="1"/>
          <p:nvPr/>
        </p:nvSpPr>
        <p:spPr>
          <a:xfrm>
            <a:off x="674574" y="1835681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第三步：创建堆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CA14FF-C765-214D-9134-35275B8AB456}"/>
              </a:ext>
            </a:extLst>
          </p:cNvPr>
          <p:cNvSpPr txBox="1"/>
          <p:nvPr/>
        </p:nvSpPr>
        <p:spPr>
          <a:xfrm>
            <a:off x="674574" y="3024469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第四步：创建栈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13140A-EF12-1B4F-9419-479BB76642B4}"/>
              </a:ext>
            </a:extLst>
          </p:cNvPr>
          <p:cNvSpPr txBox="1"/>
          <p:nvPr/>
        </p:nvSpPr>
        <p:spPr>
          <a:xfrm>
            <a:off x="5359206" y="4830669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699FA9-809E-EC49-BF21-DCEA4A53A095}"/>
              </a:ext>
            </a:extLst>
          </p:cNvPr>
          <p:cNvSpPr/>
          <p:nvPr/>
        </p:nvSpPr>
        <p:spPr>
          <a:xfrm>
            <a:off x="5439956" y="2512048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FE99893-7CEA-F448-B786-8DE036239369}"/>
              </a:ext>
            </a:extLst>
          </p:cNvPr>
          <p:cNvCxnSpPr>
            <a:cxnSpLocks/>
          </p:cNvCxnSpPr>
          <p:nvPr/>
        </p:nvCxnSpPr>
        <p:spPr>
          <a:xfrm flipV="1">
            <a:off x="4160979" y="2863321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57B6319-429E-BD4C-AC98-B2521D6C8104}"/>
              </a:ext>
            </a:extLst>
          </p:cNvPr>
          <p:cNvSpPr txBox="1"/>
          <p:nvPr/>
        </p:nvSpPr>
        <p:spPr>
          <a:xfrm>
            <a:off x="3260562" y="26875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66BBE31-91FC-7E40-9E95-F4F1578D0EBF}"/>
              </a:ext>
            </a:extLst>
          </p:cNvPr>
          <p:cNvSpPr txBox="1"/>
          <p:nvPr/>
        </p:nvSpPr>
        <p:spPr>
          <a:xfrm>
            <a:off x="3238254" y="16092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heap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C48A83-F8D7-5348-8429-F663326A827E}"/>
              </a:ext>
            </a:extLst>
          </p:cNvPr>
          <p:cNvSpPr txBox="1"/>
          <p:nvPr/>
        </p:nvSpPr>
        <p:spPr>
          <a:xfrm>
            <a:off x="3270313" y="38134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EF29384-5B83-BE40-B56B-845E9E35860D}"/>
              </a:ext>
            </a:extLst>
          </p:cNvPr>
          <p:cNvSpPr txBox="1"/>
          <p:nvPr/>
        </p:nvSpPr>
        <p:spPr>
          <a:xfrm>
            <a:off x="3278361" y="49420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3A9BAF-6583-3946-92A1-AF6515396403}"/>
              </a:ext>
            </a:extLst>
          </p:cNvPr>
          <p:cNvSpPr txBox="1"/>
          <p:nvPr/>
        </p:nvSpPr>
        <p:spPr>
          <a:xfrm>
            <a:off x="5359206" y="2636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353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示例：为用户进程创建地址空间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87361B-FCA1-5D4D-8028-F5C86D19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创建并且初始化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E52BEEC-4005-C445-BB2A-4FE61B2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2489069"/>
            <a:ext cx="7251700" cy="1460500"/>
          </a:xfrm>
          <a:prstGeom prst="rect">
            <a:avLst/>
          </a:prstGeom>
        </p:spPr>
      </p:pic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3E8E840B-12B5-C64A-8DC6-4D388E93C0EA}"/>
              </a:ext>
            </a:extLst>
          </p:cNvPr>
          <p:cNvSpPr/>
          <p:nvPr/>
        </p:nvSpPr>
        <p:spPr>
          <a:xfrm>
            <a:off x="611560" y="256946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E33A3412-56A8-E44E-A577-77664C780552}"/>
              </a:ext>
            </a:extLst>
          </p:cNvPr>
          <p:cNvSpPr/>
          <p:nvPr/>
        </p:nvSpPr>
        <p:spPr>
          <a:xfrm>
            <a:off x="611560" y="370745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725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145A01-93C8-354F-81BA-734C027E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4"/>
          <a:stretch/>
        </p:blipFill>
        <p:spPr>
          <a:xfrm>
            <a:off x="4499790" y="1085346"/>
            <a:ext cx="4644210" cy="46296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C6934-F3E2-5146-AC85-0F81D04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vmspace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CE1AD-2430-C94A-91B2-E9BF0F2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C96A5A5-F0BE-364E-AEA2-8CD77EE3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初始化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的链表</a:t>
            </a:r>
            <a:endParaRPr kumimoji="1" lang="en-US" altLang="zh-CN" sz="2000" dirty="0"/>
          </a:p>
          <a:p>
            <a:r>
              <a:rPr kumimoji="1" lang="zh-CN" altLang="en-US" sz="2000" dirty="0"/>
              <a:t>分配顶层页表页</a:t>
            </a:r>
            <a:endParaRPr kumimoji="1" lang="en-US" altLang="zh-CN" sz="2000" dirty="0"/>
          </a:p>
          <a:p>
            <a:r>
              <a:rPr kumimoji="1" lang="zh-CN" altLang="en-US" sz="2000" dirty="0"/>
              <a:t>体系结构相关的初始化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上可设置</a:t>
            </a:r>
            <a:r>
              <a:rPr kumimoji="1" lang="en-US" altLang="zh-CN" sz="2000" dirty="0"/>
              <a:t>ASID</a:t>
            </a:r>
          </a:p>
          <a:p>
            <a:r>
              <a:rPr kumimoji="1" lang="zh-CN" altLang="en-US" sz="2000" dirty="0"/>
              <a:t>其它域的初始化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C110600A-C32D-5A47-B7F6-CEC455EBBC53}"/>
              </a:ext>
            </a:extLst>
          </p:cNvPr>
          <p:cNvSpPr/>
          <p:nvPr/>
        </p:nvSpPr>
        <p:spPr>
          <a:xfrm>
            <a:off x="4094001" y="141734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F8A0389-495E-2C4B-93BF-D99522978459}"/>
              </a:ext>
            </a:extLst>
          </p:cNvPr>
          <p:cNvSpPr/>
          <p:nvPr/>
        </p:nvSpPr>
        <p:spPr>
          <a:xfrm>
            <a:off x="4095795" y="17655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B1E4E7C5-FB24-AC41-8003-EC556874BDB4}"/>
              </a:ext>
            </a:extLst>
          </p:cNvPr>
          <p:cNvSpPr/>
          <p:nvPr/>
        </p:nvSpPr>
        <p:spPr>
          <a:xfrm>
            <a:off x="4094001" y="253663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950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示例：为第一个用户线程创建栈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A282D1-5DFE-604A-BEC1-19371B97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189"/>
            <a:ext cx="8229600" cy="3771636"/>
          </a:xfrm>
        </p:spPr>
        <p:txBody>
          <a:bodyPr/>
          <a:lstStyle/>
          <a:p>
            <a:r>
              <a:rPr lang="zh-CN" altLang="en-US" sz="2400" dirty="0"/>
              <a:t>分配并初始化物理内存对象，然后映射到地址空间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7512F-411B-B349-96FF-3E115597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1628"/>
            <a:ext cx="7710884" cy="3763372"/>
          </a:xfrm>
          <a:prstGeom prst="rect">
            <a:avLst/>
          </a:prstGeom>
        </p:spPr>
      </p:pic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93ECAD28-7C7F-374E-A3BE-634F78CC01A4}"/>
              </a:ext>
            </a:extLst>
          </p:cNvPr>
          <p:cNvSpPr/>
          <p:nvPr/>
        </p:nvSpPr>
        <p:spPr>
          <a:xfrm>
            <a:off x="241176" y="38319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353E3C37-4006-2E4E-BA21-5AC884AE2B24}"/>
              </a:ext>
            </a:extLst>
          </p:cNvPr>
          <p:cNvSpPr/>
          <p:nvPr/>
        </p:nvSpPr>
        <p:spPr>
          <a:xfrm>
            <a:off x="241176" y="509959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B9A4408B-C6D2-5242-8A55-57482EA4C757}"/>
              </a:ext>
            </a:extLst>
          </p:cNvPr>
          <p:cNvSpPr/>
          <p:nvPr/>
        </p:nvSpPr>
        <p:spPr>
          <a:xfrm>
            <a:off x="241176" y="281293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48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B88822-D30C-6349-B6F3-BEBD5BF8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26" y="1330161"/>
            <a:ext cx="4973001" cy="43814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6A3D27-AEDE-C042-9F62-32AEBD8A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736EE4-F1DE-0743-BEC4-142ACCFF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D02DF4-2FAC-AC4C-A45C-73F2FC59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" y="1336024"/>
            <a:ext cx="8229600" cy="438149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设置类型和大小</a:t>
            </a:r>
            <a:endParaRPr kumimoji="1" lang="en-US" altLang="zh-CN" sz="2000" dirty="0"/>
          </a:p>
          <a:p>
            <a:r>
              <a:rPr kumimoji="1" lang="zh-CN" altLang="en-US" sz="2000" dirty="0"/>
              <a:t>根据类型执行具体初始化：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PMO_DATA</a:t>
            </a:r>
            <a:r>
              <a:rPr kumimoji="1" lang="zh-CN" altLang="en-US" sz="1800" dirty="0"/>
              <a:t>类型，</a:t>
            </a:r>
            <a:br>
              <a:rPr kumimoji="1" lang="en-US" altLang="zh-CN" sz="1800" dirty="0"/>
            </a:br>
            <a:r>
              <a:rPr kumimoji="1" lang="zh-CN" altLang="en-US" sz="1800" dirty="0"/>
              <a:t>直接分配物理内存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PMO_ANONYM</a:t>
            </a:r>
            <a:r>
              <a:rPr kumimoji="1" lang="zh-CN" altLang="en-US" sz="1800" dirty="0"/>
              <a:t>和</a:t>
            </a:r>
            <a:br>
              <a:rPr kumimoji="1" lang="en-US" altLang="zh-CN" sz="1800" dirty="0"/>
            </a:br>
            <a:r>
              <a:rPr kumimoji="1" lang="en-US" altLang="zh-CN" sz="1800" dirty="0"/>
              <a:t>PMO_SHM</a:t>
            </a:r>
            <a:r>
              <a:rPr kumimoji="1" lang="zh-CN" altLang="en-US" sz="1800" dirty="0"/>
              <a:t>类型，不会立</a:t>
            </a:r>
            <a:br>
              <a:rPr kumimoji="1" lang="en-US" altLang="zh-CN" sz="1800" dirty="0"/>
            </a:br>
            <a:r>
              <a:rPr kumimoji="1" lang="zh-CN" altLang="en-US" sz="1800" dirty="0"/>
              <a:t>即分配物理内存，而只是</a:t>
            </a:r>
            <a:br>
              <a:rPr kumimoji="1" lang="en-US" altLang="zh-CN" sz="1800" dirty="0"/>
            </a:br>
            <a:r>
              <a:rPr kumimoji="1" lang="zh-CN" altLang="en-US" sz="1800" dirty="0"/>
              <a:t>创建</a:t>
            </a:r>
            <a:r>
              <a:rPr kumimoji="1" lang="en-US" altLang="zh-CN" sz="1800" dirty="0" err="1"/>
              <a:t>radix_tree</a:t>
            </a:r>
            <a:r>
              <a:rPr kumimoji="1" lang="zh-CN" altLang="en-US" sz="1800" dirty="0"/>
              <a:t>。将来按需</a:t>
            </a:r>
            <a:br>
              <a:rPr kumimoji="1" lang="en-US" altLang="zh-CN" sz="1800" dirty="0"/>
            </a:br>
            <a:r>
              <a:rPr kumimoji="1" lang="zh-CN" altLang="en-US" sz="1800" dirty="0"/>
              <a:t>分配的物理内存将被记录</a:t>
            </a:r>
            <a:br>
              <a:rPr kumimoji="1" lang="en-US" altLang="zh-CN" sz="1800" dirty="0"/>
            </a:br>
            <a:r>
              <a:rPr kumimoji="1" lang="zh-CN" altLang="en-US" sz="1800" dirty="0"/>
              <a:t>在这个树中。</a:t>
            </a:r>
            <a:br>
              <a:rPr kumimoji="1" lang="en-US" altLang="zh-CN" sz="1800" dirty="0"/>
            </a:br>
            <a:br>
              <a:rPr kumimoji="1" lang="en-US" altLang="zh-CN" sz="1800" dirty="0"/>
            </a:br>
            <a:endParaRPr kumimoji="1" lang="en-US" altLang="zh-CN" sz="18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684C01D-BB96-A848-B000-622163892A4F}"/>
              </a:ext>
            </a:extLst>
          </p:cNvPr>
          <p:cNvSpPr/>
          <p:nvPr/>
        </p:nvSpPr>
        <p:spPr>
          <a:xfrm>
            <a:off x="3767778" y="314553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BBE8E28E-DDEC-5247-B187-4C8578BE7195}"/>
              </a:ext>
            </a:extLst>
          </p:cNvPr>
          <p:cNvSpPr/>
          <p:nvPr/>
        </p:nvSpPr>
        <p:spPr>
          <a:xfrm>
            <a:off x="3767778" y="437897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101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6B9C70D0-1773-9849-A41F-498950F7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96" y="1390488"/>
            <a:ext cx="5334404" cy="40956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分配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初始化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将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加入</a:t>
            </a:r>
            <a:r>
              <a:rPr kumimoji="1" lang="en-US" altLang="zh-CN" sz="1800" dirty="0" err="1"/>
              <a:t>vmspace</a:t>
            </a:r>
            <a:endParaRPr kumimoji="1" lang="en-US" altLang="zh-CN" sz="1800" dirty="0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1C14506E-8578-F246-95E0-D2712B07C92C}"/>
              </a:ext>
            </a:extLst>
          </p:cNvPr>
          <p:cNvSpPr/>
          <p:nvPr/>
        </p:nvSpPr>
        <p:spPr>
          <a:xfrm>
            <a:off x="3419872" y="24974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E2169DDA-12F6-D64C-9AF8-860AF9B2D076}"/>
              </a:ext>
            </a:extLst>
          </p:cNvPr>
          <p:cNvSpPr/>
          <p:nvPr/>
        </p:nvSpPr>
        <p:spPr>
          <a:xfrm>
            <a:off x="3419872" y="51653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010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E5679-BBD6-8144-BE37-804437A4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vmregion</a:t>
            </a:r>
            <a:r>
              <a:rPr kumimoji="1" lang="zh-CN" altLang="en-US" dirty="0"/>
              <a:t>加入到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84A25-85E2-804D-8F44-3BBB28B2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BD7FCF-9203-0E45-B6BB-D1AC8858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检查</a:t>
            </a:r>
            <a:r>
              <a:rPr kumimoji="1" lang="en-US" altLang="zh-CN" sz="2400" dirty="0" err="1"/>
              <a:t>vmregion</a:t>
            </a:r>
            <a:r>
              <a:rPr kumimoji="1" lang="zh-CN" altLang="en-US" sz="2400" dirty="0"/>
              <a:t>是否合法，然后加入链表</a:t>
            </a:r>
            <a:endParaRPr kumimoji="1"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335CE59A-72DB-934B-8F70-5DAF8C35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5802"/>
            <a:ext cx="7287380" cy="3065248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BD7B5A1-012A-5944-B762-A705DAC60E6E}"/>
              </a:ext>
            </a:extLst>
          </p:cNvPr>
          <p:cNvSpPr/>
          <p:nvPr/>
        </p:nvSpPr>
        <p:spPr>
          <a:xfrm>
            <a:off x="611560" y="35775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DF3055F-367E-F04A-B989-3414B7CCFDB7}"/>
              </a:ext>
            </a:extLst>
          </p:cNvPr>
          <p:cNvSpPr/>
          <p:nvPr/>
        </p:nvSpPr>
        <p:spPr>
          <a:xfrm>
            <a:off x="611560" y="46577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341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分配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初始化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将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加入</a:t>
            </a:r>
            <a:b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vmspace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当</a:t>
            </a:r>
            <a:r>
              <a:rPr kumimoji="1" lang="en-US" altLang="zh-CN" sz="1800" dirty="0" err="1"/>
              <a:t>pmobject</a:t>
            </a:r>
            <a:r>
              <a:rPr kumimoji="1" lang="zh-CN" altLang="en-US" sz="1800" dirty="0"/>
              <a:t>已经分配好</a:t>
            </a:r>
            <a:br>
              <a:rPr kumimoji="1" lang="en-US" altLang="zh-CN" sz="1800" dirty="0"/>
            </a:br>
            <a:r>
              <a:rPr kumimoji="1" lang="zh-CN" altLang="en-US" sz="1800" dirty="0"/>
              <a:t>物理内存了，</a:t>
            </a:r>
            <a:br>
              <a:rPr kumimoji="1" lang="en-US" altLang="zh-CN" sz="1800" dirty="0"/>
            </a:br>
            <a:r>
              <a:rPr kumimoji="1" lang="zh-CN" altLang="en-US" sz="1800" dirty="0"/>
              <a:t>那么就直接填写页表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zh-CN" sz="1800" dirty="0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02F1F403-5E32-DA4D-9E74-9FCF92005452}"/>
              </a:ext>
            </a:extLst>
          </p:cNvPr>
          <p:cNvSpPr/>
          <p:nvPr/>
        </p:nvSpPr>
        <p:spPr>
          <a:xfrm>
            <a:off x="3131840" y="379360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E71ED7-88B2-9E4C-A0BB-9D40A33E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1585079"/>
            <a:ext cx="5580113" cy="23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7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A91F-DA4F-4C48-993D-B95FBC37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示例：如何填写页表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15B3E-BF04-434D-9588-76B2CB9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076D1EA1-64E3-7E4C-B698-4136C3C1F2DC}"/>
              </a:ext>
            </a:extLst>
          </p:cNvPr>
          <p:cNvSpPr/>
          <p:nvPr/>
        </p:nvSpPr>
        <p:spPr>
          <a:xfrm>
            <a:off x="548227" y="42976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94E45BF-B370-8242-BCF0-E6D294BC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调用体系结构相关的页表填写函数</a:t>
            </a:r>
            <a:endParaRPr kumimoji="1"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4B54B7DB-1C7A-0F4C-96F5-D316C1E3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4" y="1905300"/>
            <a:ext cx="7797552" cy="33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拿到页表基地址、计算映射多少内存页；</a:t>
            </a:r>
            <a:r>
              <a:rPr kumimoji="1" lang="en-US" altLang="zh-CN" sz="2000" dirty="0" err="1"/>
              <a:t>ptp_t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是页表页类型</a:t>
            </a:r>
            <a:endParaRPr kumimoji="1" lang="en-US" altLang="zh-CN" sz="2000" dirty="0"/>
          </a:p>
        </p:txBody>
      </p:sp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DEBF6D35-5F3C-E34A-8F83-52774126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6" y="2156877"/>
            <a:ext cx="6260308" cy="31651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9BC6BC-CAC9-C04C-B58E-0F58E939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88650"/>
            <a:ext cx="2699792" cy="827356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FEE96389-FC45-5446-A877-E191F5F771CD}"/>
              </a:ext>
            </a:extLst>
          </p:cNvPr>
          <p:cNvSpPr/>
          <p:nvPr/>
        </p:nvSpPr>
        <p:spPr>
          <a:xfrm>
            <a:off x="1009798" y="292950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燕尾形箭头 17">
            <a:extLst>
              <a:ext uri="{FF2B5EF4-FFF2-40B4-BE49-F238E27FC236}">
                <a16:creationId xmlns:a16="http://schemas.microsoft.com/office/drawing/2014/main" id="{FC8F5796-16A5-EB4B-8D73-B022BDB4B425}"/>
              </a:ext>
            </a:extLst>
          </p:cNvPr>
          <p:cNvSpPr/>
          <p:nvPr/>
        </p:nvSpPr>
        <p:spPr>
          <a:xfrm>
            <a:off x="1009798" y="387330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DEDA13A9-719A-C54B-BE00-B5EA38AF312A}"/>
              </a:ext>
            </a:extLst>
          </p:cNvPr>
          <p:cNvSpPr/>
          <p:nvPr/>
        </p:nvSpPr>
        <p:spPr>
          <a:xfrm>
            <a:off x="1009798" y="420922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9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简单管理方法导致外部碎片问题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7308304" y="241064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7308304" y="342175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3419872" y="3292546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7308304" y="442686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释放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3419872" y="4297658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请求分配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个页，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失败</a:t>
            </a:r>
            <a:r>
              <a:rPr kumimoji="1" lang="zh-CN" altLang="en-US" sz="2400" dirty="0"/>
              <a:t>，实际却有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</p:spTree>
    <p:extLst>
      <p:ext uri="{BB962C8B-B14F-4D97-AF65-F5344CB8AC3E}">
        <p14:creationId xmlns:p14="http://schemas.microsoft.com/office/powerpoint/2010/main" val="9088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939D2-FC66-904E-910C-BE6902B9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35988"/>
            <a:ext cx="4932040" cy="4979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get_next_ptp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逐级遍历页表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true</a:t>
            </a:r>
            <a:r>
              <a:rPr kumimoji="1" lang="zh-CN" altLang="en-US" sz="1800" dirty="0"/>
              <a:t>表示如果没有相应的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页表页，则分配之</a:t>
            </a:r>
            <a:endParaRPr kumimoji="1" lang="en-US" altLang="zh-CN" sz="1800" dirty="0"/>
          </a:p>
          <a:p>
            <a:r>
              <a:rPr kumimoji="1" lang="zh-CN" altLang="en-US" sz="1800" dirty="0"/>
              <a:t>在第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级页表页中填写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页表项（地址映射和权限）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每项代表一个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页</a:t>
            </a:r>
            <a:endParaRPr kumimoji="1" lang="en-US" altLang="zh-CN" sz="1800" dirty="0"/>
          </a:p>
          <a:p>
            <a:endParaRPr kumimoji="1" lang="en-US" altLang="zh-CN" sz="20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03285D10-E5D4-7846-A604-7F41CD439610}"/>
              </a:ext>
            </a:extLst>
          </p:cNvPr>
          <p:cNvSpPr/>
          <p:nvPr/>
        </p:nvSpPr>
        <p:spPr>
          <a:xfrm>
            <a:off x="3779912" y="10573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01E5991-53DD-FE47-9630-8FA4B92413DD}"/>
              </a:ext>
            </a:extLst>
          </p:cNvPr>
          <p:cNvSpPr/>
          <p:nvPr/>
        </p:nvSpPr>
        <p:spPr>
          <a:xfrm>
            <a:off x="3779912" y="159992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36A7878B-C4E6-694A-B7E1-1A3AB8B1E34A}"/>
              </a:ext>
            </a:extLst>
          </p:cNvPr>
          <p:cNvSpPr/>
          <p:nvPr/>
        </p:nvSpPr>
        <p:spPr>
          <a:xfrm>
            <a:off x="3779912" y="217905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EFA22003-746A-8D4A-BAC3-845A47F9AD00}"/>
              </a:ext>
            </a:extLst>
          </p:cNvPr>
          <p:cNvSpPr/>
          <p:nvPr/>
        </p:nvSpPr>
        <p:spPr>
          <a:xfrm>
            <a:off x="3779912" y="397851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3248A6EE-98DC-5B44-BB8E-E631604DED13}"/>
              </a:ext>
            </a:extLst>
          </p:cNvPr>
          <p:cNvSpPr/>
          <p:nvPr/>
        </p:nvSpPr>
        <p:spPr>
          <a:xfrm>
            <a:off x="3779912" y="414643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446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20A08796-2E75-EE4C-B2BF-8FF30BD9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07" y="1032482"/>
            <a:ext cx="5098993" cy="44536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7A9C2A-F37D-0E4A-95AA-34EC0EF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B63CD-2D2A-F54C-B08A-0CB8B16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EC63BC-1D10-8046-B9BA-0665A442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AP</a:t>
            </a:r>
          </a:p>
          <a:p>
            <a:pPr lvl="1"/>
            <a:r>
              <a:rPr kumimoji="1" lang="zh-CN" altLang="en-US" dirty="0"/>
              <a:t>标记读写权限</a:t>
            </a:r>
            <a:endParaRPr kumimoji="1" lang="en-US" altLang="zh-CN" dirty="0"/>
          </a:p>
          <a:p>
            <a:r>
              <a:rPr kumimoji="1" lang="en-US" altLang="zh-CN" dirty="0"/>
              <a:t>UXN/PXN</a:t>
            </a:r>
          </a:p>
          <a:p>
            <a:pPr lvl="1"/>
            <a:r>
              <a:rPr kumimoji="1" lang="zh-CN" altLang="en-US" dirty="0"/>
              <a:t>标记执行权限</a:t>
            </a:r>
            <a:endParaRPr kumimoji="1" lang="en-US" altLang="zh-CN" dirty="0"/>
          </a:p>
          <a:p>
            <a:r>
              <a:rPr kumimoji="1" lang="en-US" altLang="zh-CN" dirty="0"/>
              <a:t>AF</a:t>
            </a:r>
          </a:p>
          <a:p>
            <a:pPr lvl="1"/>
            <a:r>
              <a:rPr kumimoji="1" lang="zh-CN" altLang="en-US" dirty="0"/>
              <a:t>标记是否访问过</a:t>
            </a:r>
            <a:endParaRPr kumimoji="1" lang="en-US" altLang="zh-CN" dirty="0"/>
          </a:p>
          <a:p>
            <a:r>
              <a:rPr kumimoji="1" lang="en-US" altLang="zh-CN" dirty="0"/>
              <a:t>SH</a:t>
            </a:r>
          </a:p>
          <a:p>
            <a:pPr lvl="1"/>
            <a:r>
              <a:rPr kumimoji="1" lang="zh-CN" altLang="en-US" dirty="0"/>
              <a:t>标记内存一致性</a:t>
            </a:r>
            <a:endParaRPr kumimoji="1" lang="en-US" altLang="zh-CN" dirty="0"/>
          </a:p>
          <a:p>
            <a:r>
              <a:rPr kumimoji="1" lang="en-US" altLang="zh-CN" dirty="0" err="1"/>
              <a:t>Attr_index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标记内存类型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09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6D286-4042-8849-BAFC-1B86D458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L3</a:t>
            </a:r>
            <a:r>
              <a:rPr kumimoji="1" lang="zh-CN" altLang="en-US" dirty="0"/>
              <a:t>页表项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0F1B79-1F91-D648-AD93-E75E7672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1" y="1333500"/>
            <a:ext cx="7357938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CFDDE-1B3C-E94C-9EC5-C6026FDD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75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32D18-A1AE-184F-AF81-89138438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CB0A8-269B-AC42-8BD9-8E00F3FC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基于缺页异常，实现按需分配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例如，访问</a:t>
            </a:r>
            <a:r>
              <a:rPr kumimoji="1" lang="en-US" altLang="zh-CN" dirty="0"/>
              <a:t>PMO_ANONYM</a:t>
            </a:r>
            <a:r>
              <a:rPr kumimoji="1" lang="zh-CN" altLang="en-US" dirty="0"/>
              <a:t>映射的区域会触发缺页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位）用户态程序发生缺页时下陷到内核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上，触发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EL0</a:t>
            </a:r>
            <a:r>
              <a:rPr kumimoji="1" lang="zh-CN" altLang="en-US" dirty="0"/>
              <a:t>同步异常 （异常号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同时错误状态寄存器（</a:t>
            </a:r>
            <a:r>
              <a:rPr kumimoji="1" lang="en-US" altLang="zh-CN" dirty="0"/>
              <a:t>ESR</a:t>
            </a:r>
            <a:r>
              <a:rPr kumimoji="1" lang="zh-CN" altLang="en-US" dirty="0"/>
              <a:t>）中的错误代码（</a:t>
            </a:r>
            <a:r>
              <a:rPr kumimoji="1" lang="en-US" altLang="zh-CN" dirty="0"/>
              <a:t>EC</a:t>
            </a:r>
            <a:r>
              <a:rPr kumimoji="1" lang="zh-CN" altLang="en-US" dirty="0"/>
              <a:t>）是</a:t>
            </a:r>
            <a:br>
              <a:rPr kumimoji="1" lang="en-US" altLang="zh-CN" dirty="0"/>
            </a:br>
            <a:r>
              <a:rPr kumimoji="1" lang="en-US" altLang="zh-CN" dirty="0"/>
              <a:t>ESR_EL1_EC_DABT_LEL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ESR_EL1_EC_IABT_LEL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91030-E5EC-2B48-BCC6-761CBBB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2A840-D915-FA4E-9784-17164250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3" y="5017751"/>
            <a:ext cx="8871654" cy="3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1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93B8-F964-FC47-91B7-87313E60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缺页异常处理函数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FA74-DBFE-D240-A82D-93A29022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获取触发缺页的地址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aarch64: far_el1</a:t>
            </a:r>
          </a:p>
          <a:p>
            <a:r>
              <a:rPr kumimoji="1" lang="zh-CN" altLang="en-US" sz="2000" dirty="0"/>
              <a:t>根据</a:t>
            </a:r>
            <a:r>
              <a:rPr kumimoji="1" lang="en-US" altLang="zh-CN" sz="2000" dirty="0"/>
              <a:t>ESR</a:t>
            </a:r>
            <a:r>
              <a:rPr kumimoji="1" lang="zh-CN" altLang="en-US" sz="2000" dirty="0"/>
              <a:t>中错误状态码</a:t>
            </a:r>
            <a:br>
              <a:rPr kumimoji="1" lang="en-US" altLang="zh-CN" sz="2000" dirty="0"/>
            </a:br>
            <a:r>
              <a:rPr kumimoji="1" lang="zh-CN" altLang="en-US" sz="2000" dirty="0"/>
              <a:t>具体处理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翻译错误 （无映射）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权限错误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37C91-0651-9441-AAF2-9902CD7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15256-ECAE-F64A-9833-7BBEA76C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0" y="1250509"/>
            <a:ext cx="5270830" cy="39376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AC1F2-D2DF-AB49-AF5B-4DA51E78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340"/>
            <a:ext cx="4355976" cy="992390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CC4F1FD-B9DE-6A40-83E6-79D02AE5F364}"/>
              </a:ext>
            </a:extLst>
          </p:cNvPr>
          <p:cNvSpPr/>
          <p:nvPr/>
        </p:nvSpPr>
        <p:spPr>
          <a:xfrm>
            <a:off x="3491880" y="192139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4EFE1B21-5B66-7B43-9C10-3086CE9C94C6}"/>
              </a:ext>
            </a:extLst>
          </p:cNvPr>
          <p:cNvSpPr/>
          <p:nvPr/>
        </p:nvSpPr>
        <p:spPr>
          <a:xfrm>
            <a:off x="3494883" y="22356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505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D1FB756-21A3-2545-BD9F-4F321981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01" y="1360658"/>
            <a:ext cx="5781499" cy="4347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找到出错地址属于的</a:t>
            </a:r>
            <a:br>
              <a:rPr kumimoji="1" lang="en-US" altLang="zh-CN" sz="2000" dirty="0"/>
            </a:br>
            <a:r>
              <a:rPr kumimoji="1" lang="en-US" altLang="zh-CN" sz="2000" dirty="0" err="1"/>
              <a:t>vmregion</a:t>
            </a:r>
            <a:endParaRPr kumimoji="1" lang="en-US" altLang="zh-CN" sz="2000" dirty="0"/>
          </a:p>
          <a:p>
            <a:r>
              <a:rPr kumimoji="1" lang="zh-CN" altLang="en-US" sz="2000" dirty="0"/>
              <a:t>拿到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关联</a:t>
            </a:r>
            <a:br>
              <a:rPr kumimoji="1" lang="en-US" altLang="zh-CN" sz="2000" dirty="0"/>
            </a:b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pmo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3967F623-F930-854B-B5C2-33442E77F099}"/>
              </a:ext>
            </a:extLst>
          </p:cNvPr>
          <p:cNvSpPr/>
          <p:nvPr/>
        </p:nvSpPr>
        <p:spPr>
          <a:xfrm>
            <a:off x="2963172" y="393762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99CB55E-ED9B-D042-B5F0-9B760B1D6D83}"/>
              </a:ext>
            </a:extLst>
          </p:cNvPr>
          <p:cNvSpPr/>
          <p:nvPr/>
        </p:nvSpPr>
        <p:spPr>
          <a:xfrm>
            <a:off x="2961947" y="55292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0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radix_tree</a:t>
            </a:r>
            <a:r>
              <a:rPr kumimoji="1" lang="zh-CN" altLang="en-US" sz="2000" dirty="0"/>
              <a:t>中记录</a:t>
            </a:r>
            <a:br>
              <a:rPr kumimoji="1" lang="en-US" altLang="zh-CN" sz="2000" dirty="0"/>
            </a:br>
            <a:r>
              <a:rPr kumimoji="1" lang="zh-CN" altLang="en-US" sz="2000" dirty="0"/>
              <a:t>物理页信息</a:t>
            </a:r>
            <a:endParaRPr kumimoji="1" lang="en-US" altLang="zh-CN" sz="2000" dirty="0"/>
          </a:p>
          <a:p>
            <a:r>
              <a:rPr kumimoji="1" lang="zh-CN" altLang="en-US" sz="2000" dirty="0"/>
              <a:t>在页表中添加映射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9619C9-2B5B-2142-94CA-60B83218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49" y="1429708"/>
            <a:ext cx="5297751" cy="3675429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35ADDE22-8EE2-1543-8F26-99A4AFA91EAE}"/>
              </a:ext>
            </a:extLst>
          </p:cNvPr>
          <p:cNvSpPr/>
          <p:nvPr/>
        </p:nvSpPr>
        <p:spPr>
          <a:xfrm>
            <a:off x="3441240" y="242545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28CD8796-E51A-DC40-B5FE-C47AEB08A8A9}"/>
              </a:ext>
            </a:extLst>
          </p:cNvPr>
          <p:cNvSpPr/>
          <p:nvPr/>
        </p:nvSpPr>
        <p:spPr>
          <a:xfrm>
            <a:off x="3435733" y="358941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4AF82D1B-B53B-7145-9A7B-5DA7937BD2D0}"/>
              </a:ext>
            </a:extLst>
          </p:cNvPr>
          <p:cNvSpPr/>
          <p:nvPr/>
        </p:nvSpPr>
        <p:spPr>
          <a:xfrm>
            <a:off x="3435733" y="4381499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9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E061-EE63-CFF0-0746-9C433C5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物理内存分配器的指标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B549D-0274-A984-6030-77463129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资源利用率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分配性能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外部碎片与内部碎片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F0D-DA04-D45E-C299-AEBFD883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DB227-3955-BB96-A0BC-BF52449D0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83450"/>
            <a:ext cx="7244058" cy="3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45697</TotalTime>
  <Words>6000</Words>
  <Application>Microsoft Macintosh PowerPoint</Application>
  <PresentationFormat>全屏显示(16:10)</PresentationFormat>
  <Paragraphs>843</Paragraphs>
  <Slides>86</Slides>
  <Notes>35</Notes>
  <HiddenSlides>26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1" baseType="lpstr">
      <vt:lpstr>DengXian</vt:lpstr>
      <vt:lpstr>微软雅黑</vt:lpstr>
      <vt:lpstr>Arial</vt:lpstr>
      <vt:lpstr>Calibri</vt:lpstr>
      <vt:lpstr>Office 主题​​</vt:lpstr>
      <vt:lpstr>物理内存管理</vt:lpstr>
      <vt:lpstr>版权声明</vt:lpstr>
      <vt:lpstr>内容提纲</vt:lpstr>
      <vt:lpstr>OS职责：分配物理内存资源</vt:lpstr>
      <vt:lpstr>场景-1：应用触发on-demand paging</vt:lpstr>
      <vt:lpstr>PowerPoint 演示文稿</vt:lpstr>
      <vt:lpstr>回顾：分配物理页的简单实现</vt:lpstr>
      <vt:lpstr>简单管理方法导致外部碎片问题</vt:lpstr>
      <vt:lpstr>物理内存分配器的指标</vt:lpstr>
      <vt:lpstr>伙伴系统（buddy system）</vt:lpstr>
      <vt:lpstr>举例：分配15K内存</vt:lpstr>
      <vt:lpstr>合并过程如何定位伙伴块</vt:lpstr>
      <vt:lpstr>伙伴系统避免外部碎片的示例</vt:lpstr>
      <vt:lpstr>伙伴系统：以页为粒度的物理内存管理</vt:lpstr>
      <vt:lpstr>回顾：直接映射机制</vt:lpstr>
      <vt:lpstr>关于直接映射机制，需要注意的几点</vt:lpstr>
      <vt:lpstr>PowerPoint 演示文稿</vt:lpstr>
      <vt:lpstr>伙伴系统：以页为粒度的物理内存管理</vt:lpstr>
      <vt:lpstr>伙伴系统的代码实现</vt:lpstr>
      <vt:lpstr>PowerPoint 演示文稿</vt:lpstr>
      <vt:lpstr>PowerPoint 演示文稿</vt:lpstr>
      <vt:lpstr>伙伴系统分配实现</vt:lpstr>
      <vt:lpstr>伙伴系统释放实现</vt:lpstr>
      <vt:lpstr>SLAB/SLUB/SLOB：细粒度内存管理</vt:lpstr>
      <vt:lpstr>场景-2：内核运行中需要进行动态内存分配</vt:lpstr>
      <vt:lpstr>SLAB：建立在伙伴系统之上的分配器</vt:lpstr>
      <vt:lpstr>SLUB分配器的思路</vt:lpstr>
      <vt:lpstr>SLUB设计</vt:lpstr>
      <vt:lpstr>SLUB设计：初始化资源池</vt:lpstr>
      <vt:lpstr>SLUB设计：空闲链表</vt:lpstr>
      <vt:lpstr>SLUB设计：分配与释放</vt:lpstr>
      <vt:lpstr>SLUB设计：释放</vt:lpstr>
      <vt:lpstr>SLUB设计：新增slab</vt:lpstr>
      <vt:lpstr>SLUB设计：资源池内组织多个slab</vt:lpstr>
      <vt:lpstr>SLUB小结</vt:lpstr>
      <vt:lpstr>SLUB小结</vt:lpstr>
      <vt:lpstr>突破物理内存容量限制</vt:lpstr>
      <vt:lpstr>场景-3：物理内存容量&lt;应用进程需求</vt:lpstr>
      <vt:lpstr>换页机制（Swapping）</vt:lpstr>
      <vt:lpstr>换页示例：换出与换入</vt:lpstr>
      <vt:lpstr>问题1. 如何判断缺页异常是由于换页引起的</vt:lpstr>
      <vt:lpstr>练习</vt:lpstr>
      <vt:lpstr>问题2：何时进行换出操作</vt:lpstr>
      <vt:lpstr>回顾：延迟映射 vs. 立即映射</vt:lpstr>
      <vt:lpstr>问题3：换页机制的代价</vt:lpstr>
      <vt:lpstr>问题4：如何选择换出的页</vt:lpstr>
      <vt:lpstr>理想的换页策略（OPT策略）</vt:lpstr>
      <vt:lpstr>FIFO策略</vt:lpstr>
      <vt:lpstr>Belady’s Anomaly</vt:lpstr>
      <vt:lpstr>Second Chance策略</vt:lpstr>
      <vt:lpstr>LRU策略</vt:lpstr>
      <vt:lpstr>时钟算法策略</vt:lpstr>
      <vt:lpstr>时钟算法策略</vt:lpstr>
      <vt:lpstr>实现时钟算法</vt:lpstr>
      <vt:lpstr>页替换策略小结</vt:lpstr>
      <vt:lpstr>The Thrashing Problem</vt:lpstr>
      <vt:lpstr>工作集模型（有效避免Thrashing）</vt:lpstr>
      <vt:lpstr>跟踪工作集w(t, x)</vt:lpstr>
      <vt:lpstr>场景-3：换页（swapping）</vt:lpstr>
      <vt:lpstr>场景-4：设备需要分配DMA内存</vt:lpstr>
      <vt:lpstr>内核物理内存管理的需求和评价指标</vt:lpstr>
      <vt:lpstr>总结</vt:lpstr>
      <vt:lpstr>实验内核案例分析</vt:lpstr>
      <vt:lpstr>虚拟内存抽象的核心数据结构</vt:lpstr>
      <vt:lpstr>进程虚拟地址空间 vmspace （图）</vt:lpstr>
      <vt:lpstr>进程虚拟地址区域 vmregion</vt:lpstr>
      <vt:lpstr>物理内存对象pmobject</vt:lpstr>
      <vt:lpstr>物理内存对象pmobject</vt:lpstr>
      <vt:lpstr>进程创建流程</vt:lpstr>
      <vt:lpstr>进程地址空间创建</vt:lpstr>
      <vt:lpstr>示例：为用户进程创建地址空间</vt:lpstr>
      <vt:lpstr>初始化vmspace</vt:lpstr>
      <vt:lpstr>示例：为第一个用户线程创建栈</vt:lpstr>
      <vt:lpstr>初始化pmobject</vt:lpstr>
      <vt:lpstr>将pmobject映射到地址空间中</vt:lpstr>
      <vt:lpstr>将vmregion加入到vmspace中</vt:lpstr>
      <vt:lpstr>Cont. 将pmobject映射到地址空间中</vt:lpstr>
      <vt:lpstr>示例：如何填写页表</vt:lpstr>
      <vt:lpstr>填写页表</vt:lpstr>
      <vt:lpstr>Cont. 填写页表</vt:lpstr>
      <vt:lpstr>设置页表项</vt:lpstr>
      <vt:lpstr>L3页表项</vt:lpstr>
      <vt:lpstr>缺页异常</vt:lpstr>
      <vt:lpstr>缺页异常处理函数</vt:lpstr>
      <vt:lpstr>处理按需分配导致的翻译错误</vt:lpstr>
      <vt:lpstr>处理按需分配导致的翻译错误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1829</cp:revision>
  <cp:lastPrinted>2016-06-13T07:55:34Z</cp:lastPrinted>
  <dcterms:created xsi:type="dcterms:W3CDTF">2017-11-24T09:35:45Z</dcterms:created>
  <dcterms:modified xsi:type="dcterms:W3CDTF">2023-10-17T01:44:42Z</dcterms:modified>
</cp:coreProperties>
</file>